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2"/>
  </p:notesMasterIdLst>
  <p:sldIdLst>
    <p:sldId id="256" r:id="rId2"/>
    <p:sldId id="257" r:id="rId3"/>
    <p:sldId id="275" r:id="rId4"/>
    <p:sldId id="259" r:id="rId5"/>
    <p:sldId id="260" r:id="rId6"/>
    <p:sldId id="27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2" d="100"/>
          <a:sy n="72"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DD1FC-7B3B-4803-84DC-E51F7CC517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ABF075A-589F-4741-8990-4C6E8F9A1B7F}">
      <dgm:prSet/>
      <dgm:spPr/>
      <dgm:t>
        <a:bodyPr/>
        <a:lstStyle/>
        <a:p>
          <a:r>
            <a:rPr lang="en-US"/>
            <a:t>Department Headquarters has designed a budget template format for the Districts use.  This format has been designed so that there will be consistency among the Districts. (A copy is enclosed for your use)</a:t>
          </a:r>
        </a:p>
      </dgm:t>
    </dgm:pt>
    <dgm:pt modelId="{80577468-C72E-44C9-A4DF-8C7B22BEFECB}" type="parTrans" cxnId="{913D5BFB-A0E4-4308-96E6-F36425DBF071}">
      <dgm:prSet/>
      <dgm:spPr/>
      <dgm:t>
        <a:bodyPr/>
        <a:lstStyle/>
        <a:p>
          <a:endParaRPr lang="en-US"/>
        </a:p>
      </dgm:t>
    </dgm:pt>
    <dgm:pt modelId="{6EAE7DBD-5221-4D93-B2B6-F0461DC93D07}" type="sibTrans" cxnId="{913D5BFB-A0E4-4308-96E6-F36425DBF071}">
      <dgm:prSet/>
      <dgm:spPr/>
      <dgm:t>
        <a:bodyPr/>
        <a:lstStyle/>
        <a:p>
          <a:endParaRPr lang="en-US"/>
        </a:p>
      </dgm:t>
    </dgm:pt>
    <dgm:pt modelId="{7528EBB7-9E37-46A7-8E2E-52534A4D5BD2}">
      <dgm:prSet/>
      <dgm:spPr/>
      <dgm:t>
        <a:bodyPr/>
        <a:lstStyle/>
        <a:p>
          <a:r>
            <a:rPr lang="en-US"/>
            <a:t>Proposed Budgets are due to Department Headquarters by June 5</a:t>
          </a:r>
          <a:r>
            <a:rPr lang="en-US" baseline="30000"/>
            <a:t>th</a:t>
          </a:r>
          <a:r>
            <a:rPr lang="en-US"/>
            <a:t>.  </a:t>
          </a:r>
        </a:p>
      </dgm:t>
    </dgm:pt>
    <dgm:pt modelId="{01FFBAF2-CA55-41A5-BF10-FEECB2A45B29}" type="parTrans" cxnId="{FD6FF234-E5B3-4B7D-A32C-31C6ADD4AA67}">
      <dgm:prSet/>
      <dgm:spPr/>
      <dgm:t>
        <a:bodyPr/>
        <a:lstStyle/>
        <a:p>
          <a:endParaRPr lang="en-US"/>
        </a:p>
      </dgm:t>
    </dgm:pt>
    <dgm:pt modelId="{8B381309-AB0D-4706-9CFE-71273AB8A02A}" type="sibTrans" cxnId="{FD6FF234-E5B3-4B7D-A32C-31C6ADD4AA67}">
      <dgm:prSet/>
      <dgm:spPr/>
      <dgm:t>
        <a:bodyPr/>
        <a:lstStyle/>
        <a:p>
          <a:endParaRPr lang="en-US"/>
        </a:p>
      </dgm:t>
    </dgm:pt>
    <dgm:pt modelId="{6C7FD328-A19D-46BF-9796-B998D20E3932}">
      <dgm:prSet/>
      <dgm:spPr/>
      <dgm:t>
        <a:bodyPr/>
        <a:lstStyle/>
        <a:p>
          <a:r>
            <a:rPr lang="en-US"/>
            <a:t>All proposed budgets will be voted on at the annual Department Convention.  </a:t>
          </a:r>
        </a:p>
      </dgm:t>
    </dgm:pt>
    <dgm:pt modelId="{FE00B93D-A1C1-4C68-B99F-D7992CBAAF83}" type="parTrans" cxnId="{0905A026-93A0-4D18-87D5-4E145DCAE685}">
      <dgm:prSet/>
      <dgm:spPr/>
      <dgm:t>
        <a:bodyPr/>
        <a:lstStyle/>
        <a:p>
          <a:endParaRPr lang="en-US"/>
        </a:p>
      </dgm:t>
    </dgm:pt>
    <dgm:pt modelId="{229CABC3-335F-414E-82DB-9ED82D0EE9A3}" type="sibTrans" cxnId="{0905A026-93A0-4D18-87D5-4E145DCAE685}">
      <dgm:prSet/>
      <dgm:spPr/>
      <dgm:t>
        <a:bodyPr/>
        <a:lstStyle/>
        <a:p>
          <a:endParaRPr lang="en-US"/>
        </a:p>
      </dgm:t>
    </dgm:pt>
    <dgm:pt modelId="{ADCCCC4B-6BE7-45BB-B706-4C7F0AC4D03F}">
      <dgm:prSet/>
      <dgm:spPr/>
      <dgm:t>
        <a:bodyPr/>
        <a:lstStyle/>
        <a:p>
          <a:r>
            <a:rPr lang="en-US"/>
            <a:t>If a proposed budget wasn’t approved the District will have to submit a corrected copy before any vouchers can be paid.</a:t>
          </a:r>
        </a:p>
      </dgm:t>
    </dgm:pt>
    <dgm:pt modelId="{4814B2C3-D9FE-4C2D-9546-3A6DC55BD5B5}" type="parTrans" cxnId="{ED9CD509-3C8B-41EE-A6AE-5D3A0D944AC1}">
      <dgm:prSet/>
      <dgm:spPr/>
      <dgm:t>
        <a:bodyPr/>
        <a:lstStyle/>
        <a:p>
          <a:endParaRPr lang="en-US"/>
        </a:p>
      </dgm:t>
    </dgm:pt>
    <dgm:pt modelId="{AF9A96AF-C48E-4757-A5F7-7EA8CFF6AE59}" type="sibTrans" cxnId="{ED9CD509-3C8B-41EE-A6AE-5D3A0D944AC1}">
      <dgm:prSet/>
      <dgm:spPr/>
      <dgm:t>
        <a:bodyPr/>
        <a:lstStyle/>
        <a:p>
          <a:endParaRPr lang="en-US"/>
        </a:p>
      </dgm:t>
    </dgm:pt>
    <dgm:pt modelId="{F34E595B-FF06-4EAE-BAC1-AC6007327F4F}" type="pres">
      <dgm:prSet presAssocID="{1CADD1FC-7B3B-4803-84DC-E51F7CC51758}" presName="linear" presStyleCnt="0">
        <dgm:presLayoutVars>
          <dgm:animLvl val="lvl"/>
          <dgm:resizeHandles val="exact"/>
        </dgm:presLayoutVars>
      </dgm:prSet>
      <dgm:spPr/>
    </dgm:pt>
    <dgm:pt modelId="{470BEBED-4F2F-4641-9457-664F1C342EC2}" type="pres">
      <dgm:prSet presAssocID="{FABF075A-589F-4741-8990-4C6E8F9A1B7F}" presName="parentText" presStyleLbl="node1" presStyleIdx="0" presStyleCnt="4">
        <dgm:presLayoutVars>
          <dgm:chMax val="0"/>
          <dgm:bulletEnabled val="1"/>
        </dgm:presLayoutVars>
      </dgm:prSet>
      <dgm:spPr/>
    </dgm:pt>
    <dgm:pt modelId="{C7735A3F-1020-455B-99A9-380D06C70DA2}" type="pres">
      <dgm:prSet presAssocID="{6EAE7DBD-5221-4D93-B2B6-F0461DC93D07}" presName="spacer" presStyleCnt="0"/>
      <dgm:spPr/>
    </dgm:pt>
    <dgm:pt modelId="{A6311B86-5BA5-43DD-9430-E2A5A94238BB}" type="pres">
      <dgm:prSet presAssocID="{7528EBB7-9E37-46A7-8E2E-52534A4D5BD2}" presName="parentText" presStyleLbl="node1" presStyleIdx="1" presStyleCnt="4">
        <dgm:presLayoutVars>
          <dgm:chMax val="0"/>
          <dgm:bulletEnabled val="1"/>
        </dgm:presLayoutVars>
      </dgm:prSet>
      <dgm:spPr/>
    </dgm:pt>
    <dgm:pt modelId="{D4C58636-47BD-453B-9E5E-486D3BAADDBF}" type="pres">
      <dgm:prSet presAssocID="{8B381309-AB0D-4706-9CFE-71273AB8A02A}" presName="spacer" presStyleCnt="0"/>
      <dgm:spPr/>
    </dgm:pt>
    <dgm:pt modelId="{2BD7331F-FB1A-45CB-8DE3-89F7EB49401B}" type="pres">
      <dgm:prSet presAssocID="{6C7FD328-A19D-46BF-9796-B998D20E3932}" presName="parentText" presStyleLbl="node1" presStyleIdx="2" presStyleCnt="4">
        <dgm:presLayoutVars>
          <dgm:chMax val="0"/>
          <dgm:bulletEnabled val="1"/>
        </dgm:presLayoutVars>
      </dgm:prSet>
      <dgm:spPr/>
    </dgm:pt>
    <dgm:pt modelId="{26A77643-FBB2-4B4B-95EB-53394AB8EF18}" type="pres">
      <dgm:prSet presAssocID="{229CABC3-335F-414E-82DB-9ED82D0EE9A3}" presName="spacer" presStyleCnt="0"/>
      <dgm:spPr/>
    </dgm:pt>
    <dgm:pt modelId="{23D65AD9-5C09-4312-B1A9-067272992D8B}" type="pres">
      <dgm:prSet presAssocID="{ADCCCC4B-6BE7-45BB-B706-4C7F0AC4D03F}" presName="parentText" presStyleLbl="node1" presStyleIdx="3" presStyleCnt="4">
        <dgm:presLayoutVars>
          <dgm:chMax val="0"/>
          <dgm:bulletEnabled val="1"/>
        </dgm:presLayoutVars>
      </dgm:prSet>
      <dgm:spPr/>
    </dgm:pt>
  </dgm:ptLst>
  <dgm:cxnLst>
    <dgm:cxn modelId="{ED9CD509-3C8B-41EE-A6AE-5D3A0D944AC1}" srcId="{1CADD1FC-7B3B-4803-84DC-E51F7CC51758}" destId="{ADCCCC4B-6BE7-45BB-B706-4C7F0AC4D03F}" srcOrd="3" destOrd="0" parTransId="{4814B2C3-D9FE-4C2D-9546-3A6DC55BD5B5}" sibTransId="{AF9A96AF-C48E-4757-A5F7-7EA8CFF6AE59}"/>
    <dgm:cxn modelId="{0DB47A0A-CB7A-4F4C-8018-65CEBBF2C59F}" type="presOf" srcId="{ADCCCC4B-6BE7-45BB-B706-4C7F0AC4D03F}" destId="{23D65AD9-5C09-4312-B1A9-067272992D8B}" srcOrd="0" destOrd="0" presId="urn:microsoft.com/office/officeart/2005/8/layout/vList2"/>
    <dgm:cxn modelId="{0905A026-93A0-4D18-87D5-4E145DCAE685}" srcId="{1CADD1FC-7B3B-4803-84DC-E51F7CC51758}" destId="{6C7FD328-A19D-46BF-9796-B998D20E3932}" srcOrd="2" destOrd="0" parTransId="{FE00B93D-A1C1-4C68-B99F-D7992CBAAF83}" sibTransId="{229CABC3-335F-414E-82DB-9ED82D0EE9A3}"/>
    <dgm:cxn modelId="{FD6FF234-E5B3-4B7D-A32C-31C6ADD4AA67}" srcId="{1CADD1FC-7B3B-4803-84DC-E51F7CC51758}" destId="{7528EBB7-9E37-46A7-8E2E-52534A4D5BD2}" srcOrd="1" destOrd="0" parTransId="{01FFBAF2-CA55-41A5-BF10-FEECB2A45B29}" sibTransId="{8B381309-AB0D-4706-9CFE-71273AB8A02A}"/>
    <dgm:cxn modelId="{98D6C081-F1F5-4A39-B975-AFA3B72C0802}" type="presOf" srcId="{FABF075A-589F-4741-8990-4C6E8F9A1B7F}" destId="{470BEBED-4F2F-4641-9457-664F1C342EC2}" srcOrd="0" destOrd="0" presId="urn:microsoft.com/office/officeart/2005/8/layout/vList2"/>
    <dgm:cxn modelId="{27384B9D-9404-4E2C-BD5A-79F03620DFE8}" type="presOf" srcId="{1CADD1FC-7B3B-4803-84DC-E51F7CC51758}" destId="{F34E595B-FF06-4EAE-BAC1-AC6007327F4F}" srcOrd="0" destOrd="0" presId="urn:microsoft.com/office/officeart/2005/8/layout/vList2"/>
    <dgm:cxn modelId="{78AA6FE2-CD14-4DBF-A4EE-82B3F4E52AF6}" type="presOf" srcId="{7528EBB7-9E37-46A7-8E2E-52534A4D5BD2}" destId="{A6311B86-5BA5-43DD-9430-E2A5A94238BB}" srcOrd="0" destOrd="0" presId="urn:microsoft.com/office/officeart/2005/8/layout/vList2"/>
    <dgm:cxn modelId="{7279FAF5-44FA-484E-819A-9860F7DAF8D4}" type="presOf" srcId="{6C7FD328-A19D-46BF-9796-B998D20E3932}" destId="{2BD7331F-FB1A-45CB-8DE3-89F7EB49401B}" srcOrd="0" destOrd="0" presId="urn:microsoft.com/office/officeart/2005/8/layout/vList2"/>
    <dgm:cxn modelId="{913D5BFB-A0E4-4308-96E6-F36425DBF071}" srcId="{1CADD1FC-7B3B-4803-84DC-E51F7CC51758}" destId="{FABF075A-589F-4741-8990-4C6E8F9A1B7F}" srcOrd="0" destOrd="0" parTransId="{80577468-C72E-44C9-A4DF-8C7B22BEFECB}" sibTransId="{6EAE7DBD-5221-4D93-B2B6-F0461DC93D07}"/>
    <dgm:cxn modelId="{3DD6CCBB-48F6-4D05-B962-3AD816DC176F}" type="presParOf" srcId="{F34E595B-FF06-4EAE-BAC1-AC6007327F4F}" destId="{470BEBED-4F2F-4641-9457-664F1C342EC2}" srcOrd="0" destOrd="0" presId="urn:microsoft.com/office/officeart/2005/8/layout/vList2"/>
    <dgm:cxn modelId="{A6F8D6BE-5C13-432E-ADA9-33EA4EEA29B5}" type="presParOf" srcId="{F34E595B-FF06-4EAE-BAC1-AC6007327F4F}" destId="{C7735A3F-1020-455B-99A9-380D06C70DA2}" srcOrd="1" destOrd="0" presId="urn:microsoft.com/office/officeart/2005/8/layout/vList2"/>
    <dgm:cxn modelId="{D4DD98EA-8190-42A2-B4D0-B644B41091E8}" type="presParOf" srcId="{F34E595B-FF06-4EAE-BAC1-AC6007327F4F}" destId="{A6311B86-5BA5-43DD-9430-E2A5A94238BB}" srcOrd="2" destOrd="0" presId="urn:microsoft.com/office/officeart/2005/8/layout/vList2"/>
    <dgm:cxn modelId="{824883BF-3822-433F-96EE-85EDA548DE4E}" type="presParOf" srcId="{F34E595B-FF06-4EAE-BAC1-AC6007327F4F}" destId="{D4C58636-47BD-453B-9E5E-486D3BAADDBF}" srcOrd="3" destOrd="0" presId="urn:microsoft.com/office/officeart/2005/8/layout/vList2"/>
    <dgm:cxn modelId="{BE43E474-4F63-4F39-A5E9-3B64D59A7F4A}" type="presParOf" srcId="{F34E595B-FF06-4EAE-BAC1-AC6007327F4F}" destId="{2BD7331F-FB1A-45CB-8DE3-89F7EB49401B}" srcOrd="4" destOrd="0" presId="urn:microsoft.com/office/officeart/2005/8/layout/vList2"/>
    <dgm:cxn modelId="{9B990573-4777-4044-955F-ABE141811C29}" type="presParOf" srcId="{F34E595B-FF06-4EAE-BAC1-AC6007327F4F}" destId="{26A77643-FBB2-4B4B-95EB-53394AB8EF18}" srcOrd="5" destOrd="0" presId="urn:microsoft.com/office/officeart/2005/8/layout/vList2"/>
    <dgm:cxn modelId="{A021B196-A5E2-4517-B665-3B4E4340E634}" type="presParOf" srcId="{F34E595B-FF06-4EAE-BAC1-AC6007327F4F}" destId="{23D65AD9-5C09-4312-B1A9-067272992D8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61259-82D0-46D0-818C-D8A44140DA08}"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n-US"/>
        </a:p>
      </dgm:t>
    </dgm:pt>
    <dgm:pt modelId="{5F52B75F-FCD1-4FB3-9DBB-FC80B8BC67B9}">
      <dgm:prSet/>
      <dgm:spPr/>
      <dgm:t>
        <a:bodyPr/>
        <a:lstStyle/>
        <a:p>
          <a:r>
            <a:rPr lang="en-US"/>
            <a:t>This amount can be calculated by using the total number of members paid multiplied by $3.25 per member.  </a:t>
          </a:r>
        </a:p>
      </dgm:t>
    </dgm:pt>
    <dgm:pt modelId="{FCD5048E-C1F0-407A-B8A0-626769937017}" type="parTrans" cxnId="{F6C06AD8-1A06-4651-8C24-A6C4EAC4914B}">
      <dgm:prSet/>
      <dgm:spPr/>
      <dgm:t>
        <a:bodyPr/>
        <a:lstStyle/>
        <a:p>
          <a:endParaRPr lang="en-US"/>
        </a:p>
      </dgm:t>
    </dgm:pt>
    <dgm:pt modelId="{F269E2C3-424F-4E11-BB3E-8E06736E88D9}" type="sibTrans" cxnId="{F6C06AD8-1A06-4651-8C24-A6C4EAC4914B}">
      <dgm:prSet/>
      <dgm:spPr/>
      <dgm:t>
        <a:bodyPr/>
        <a:lstStyle/>
        <a:p>
          <a:endParaRPr lang="en-US"/>
        </a:p>
      </dgm:t>
    </dgm:pt>
    <dgm:pt modelId="{3CB04CBE-766D-4E8D-91C4-995683D6604B}">
      <dgm:prSet/>
      <dgm:spPr/>
      <dgm:t>
        <a:bodyPr/>
        <a:lstStyle/>
        <a:p>
          <a:r>
            <a:rPr lang="en-US" dirty="0"/>
            <a:t>This number can be found on the Department Membership Report.  Please see example 2 in your packet</a:t>
          </a:r>
        </a:p>
      </dgm:t>
    </dgm:pt>
    <dgm:pt modelId="{5CA5C532-7D99-4BBC-BFA1-93E268BA63A2}" type="parTrans" cxnId="{58198456-F8C6-4B9C-AA6D-A9E0B672C545}">
      <dgm:prSet/>
      <dgm:spPr/>
      <dgm:t>
        <a:bodyPr/>
        <a:lstStyle/>
        <a:p>
          <a:endParaRPr lang="en-US"/>
        </a:p>
      </dgm:t>
    </dgm:pt>
    <dgm:pt modelId="{934FFC9D-5D56-4EC6-910E-2C0688B2286A}" type="sibTrans" cxnId="{58198456-F8C6-4B9C-AA6D-A9E0B672C545}">
      <dgm:prSet/>
      <dgm:spPr/>
      <dgm:t>
        <a:bodyPr/>
        <a:lstStyle/>
        <a:p>
          <a:endParaRPr lang="en-US"/>
        </a:p>
      </dgm:t>
    </dgm:pt>
    <dgm:pt modelId="{E2C4E90A-A1D7-457E-9BEE-38A0F1EC3151}" type="pres">
      <dgm:prSet presAssocID="{33361259-82D0-46D0-818C-D8A44140DA08}" presName="hierChild1" presStyleCnt="0">
        <dgm:presLayoutVars>
          <dgm:chPref val="1"/>
          <dgm:dir/>
          <dgm:animOne val="branch"/>
          <dgm:animLvl val="lvl"/>
          <dgm:resizeHandles/>
        </dgm:presLayoutVars>
      </dgm:prSet>
      <dgm:spPr/>
    </dgm:pt>
    <dgm:pt modelId="{F3DEF392-37D1-4829-BC51-6B3B6290A70B}" type="pres">
      <dgm:prSet presAssocID="{5F52B75F-FCD1-4FB3-9DBB-FC80B8BC67B9}" presName="hierRoot1" presStyleCnt="0"/>
      <dgm:spPr/>
    </dgm:pt>
    <dgm:pt modelId="{3B2610BE-4E94-4D76-B779-AF180CE1AB3D}" type="pres">
      <dgm:prSet presAssocID="{5F52B75F-FCD1-4FB3-9DBB-FC80B8BC67B9}" presName="composite" presStyleCnt="0"/>
      <dgm:spPr/>
    </dgm:pt>
    <dgm:pt modelId="{1D270905-4E2D-4391-8527-D709EDB17E88}" type="pres">
      <dgm:prSet presAssocID="{5F52B75F-FCD1-4FB3-9DBB-FC80B8BC67B9}" presName="background" presStyleLbl="node0" presStyleIdx="0" presStyleCnt="2"/>
      <dgm:spPr/>
    </dgm:pt>
    <dgm:pt modelId="{D5D016F7-64FC-43E8-824C-BE8B852F443E}" type="pres">
      <dgm:prSet presAssocID="{5F52B75F-FCD1-4FB3-9DBB-FC80B8BC67B9}" presName="text" presStyleLbl="fgAcc0" presStyleIdx="0" presStyleCnt="2">
        <dgm:presLayoutVars>
          <dgm:chPref val="3"/>
        </dgm:presLayoutVars>
      </dgm:prSet>
      <dgm:spPr/>
    </dgm:pt>
    <dgm:pt modelId="{A5E873A2-ABF2-4328-BA3E-BDF498F57E91}" type="pres">
      <dgm:prSet presAssocID="{5F52B75F-FCD1-4FB3-9DBB-FC80B8BC67B9}" presName="hierChild2" presStyleCnt="0"/>
      <dgm:spPr/>
    </dgm:pt>
    <dgm:pt modelId="{F7984CF0-9596-4B50-BEB7-FC205DA6B95C}" type="pres">
      <dgm:prSet presAssocID="{3CB04CBE-766D-4E8D-91C4-995683D6604B}" presName="hierRoot1" presStyleCnt="0"/>
      <dgm:spPr/>
    </dgm:pt>
    <dgm:pt modelId="{35D81657-8EC0-440B-81B4-2F9CE95720C4}" type="pres">
      <dgm:prSet presAssocID="{3CB04CBE-766D-4E8D-91C4-995683D6604B}" presName="composite" presStyleCnt="0"/>
      <dgm:spPr/>
    </dgm:pt>
    <dgm:pt modelId="{C8B67887-A166-421F-9F08-C6CB089CDB81}" type="pres">
      <dgm:prSet presAssocID="{3CB04CBE-766D-4E8D-91C4-995683D6604B}" presName="background" presStyleLbl="node0" presStyleIdx="1" presStyleCnt="2"/>
      <dgm:spPr/>
    </dgm:pt>
    <dgm:pt modelId="{3909F488-7F71-4E23-BAAC-8487B3CE5D2E}" type="pres">
      <dgm:prSet presAssocID="{3CB04CBE-766D-4E8D-91C4-995683D6604B}" presName="text" presStyleLbl="fgAcc0" presStyleIdx="1" presStyleCnt="2">
        <dgm:presLayoutVars>
          <dgm:chPref val="3"/>
        </dgm:presLayoutVars>
      </dgm:prSet>
      <dgm:spPr/>
    </dgm:pt>
    <dgm:pt modelId="{773380AC-3C63-46AB-922F-780B07B069C1}" type="pres">
      <dgm:prSet presAssocID="{3CB04CBE-766D-4E8D-91C4-995683D6604B}" presName="hierChild2" presStyleCnt="0"/>
      <dgm:spPr/>
    </dgm:pt>
  </dgm:ptLst>
  <dgm:cxnLst>
    <dgm:cxn modelId="{F0242F29-90AE-4975-A2E3-D7AB498AA0A5}" type="presOf" srcId="{5F52B75F-FCD1-4FB3-9DBB-FC80B8BC67B9}" destId="{D5D016F7-64FC-43E8-824C-BE8B852F443E}" srcOrd="0" destOrd="0" presId="urn:microsoft.com/office/officeart/2005/8/layout/hierarchy1"/>
    <dgm:cxn modelId="{5F939C3A-CC30-482F-86CE-176F0EF79D42}" type="presOf" srcId="{3CB04CBE-766D-4E8D-91C4-995683D6604B}" destId="{3909F488-7F71-4E23-BAAC-8487B3CE5D2E}" srcOrd="0" destOrd="0" presId="urn:microsoft.com/office/officeart/2005/8/layout/hierarchy1"/>
    <dgm:cxn modelId="{58198456-F8C6-4B9C-AA6D-A9E0B672C545}" srcId="{33361259-82D0-46D0-818C-D8A44140DA08}" destId="{3CB04CBE-766D-4E8D-91C4-995683D6604B}" srcOrd="1" destOrd="0" parTransId="{5CA5C532-7D99-4BBC-BFA1-93E268BA63A2}" sibTransId="{934FFC9D-5D56-4EC6-910E-2C0688B2286A}"/>
    <dgm:cxn modelId="{F980BC7C-90D6-4F83-A362-620217872D6F}" type="presOf" srcId="{33361259-82D0-46D0-818C-D8A44140DA08}" destId="{E2C4E90A-A1D7-457E-9BEE-38A0F1EC3151}" srcOrd="0" destOrd="0" presId="urn:microsoft.com/office/officeart/2005/8/layout/hierarchy1"/>
    <dgm:cxn modelId="{F6C06AD8-1A06-4651-8C24-A6C4EAC4914B}" srcId="{33361259-82D0-46D0-818C-D8A44140DA08}" destId="{5F52B75F-FCD1-4FB3-9DBB-FC80B8BC67B9}" srcOrd="0" destOrd="0" parTransId="{FCD5048E-C1F0-407A-B8A0-626769937017}" sibTransId="{F269E2C3-424F-4E11-BB3E-8E06736E88D9}"/>
    <dgm:cxn modelId="{A74354E5-E899-4464-AAAF-F605351651FC}" type="presParOf" srcId="{E2C4E90A-A1D7-457E-9BEE-38A0F1EC3151}" destId="{F3DEF392-37D1-4829-BC51-6B3B6290A70B}" srcOrd="0" destOrd="0" presId="urn:microsoft.com/office/officeart/2005/8/layout/hierarchy1"/>
    <dgm:cxn modelId="{6F89181E-2265-4B9C-B39B-3BC8AFADEE06}" type="presParOf" srcId="{F3DEF392-37D1-4829-BC51-6B3B6290A70B}" destId="{3B2610BE-4E94-4D76-B779-AF180CE1AB3D}" srcOrd="0" destOrd="0" presId="urn:microsoft.com/office/officeart/2005/8/layout/hierarchy1"/>
    <dgm:cxn modelId="{2BB7AE6B-EDA9-4D95-AF69-9EE18C686308}" type="presParOf" srcId="{3B2610BE-4E94-4D76-B779-AF180CE1AB3D}" destId="{1D270905-4E2D-4391-8527-D709EDB17E88}" srcOrd="0" destOrd="0" presId="urn:microsoft.com/office/officeart/2005/8/layout/hierarchy1"/>
    <dgm:cxn modelId="{99BEB989-9612-44D2-851F-CA047A0AB993}" type="presParOf" srcId="{3B2610BE-4E94-4D76-B779-AF180CE1AB3D}" destId="{D5D016F7-64FC-43E8-824C-BE8B852F443E}" srcOrd="1" destOrd="0" presId="urn:microsoft.com/office/officeart/2005/8/layout/hierarchy1"/>
    <dgm:cxn modelId="{47A2E002-37C9-445C-85D9-E7E8C590503F}" type="presParOf" srcId="{F3DEF392-37D1-4829-BC51-6B3B6290A70B}" destId="{A5E873A2-ABF2-4328-BA3E-BDF498F57E91}" srcOrd="1" destOrd="0" presId="urn:microsoft.com/office/officeart/2005/8/layout/hierarchy1"/>
    <dgm:cxn modelId="{BA951AF0-8342-4FD9-890B-13DF98BA1086}" type="presParOf" srcId="{E2C4E90A-A1D7-457E-9BEE-38A0F1EC3151}" destId="{F7984CF0-9596-4B50-BEB7-FC205DA6B95C}" srcOrd="1" destOrd="0" presId="urn:microsoft.com/office/officeart/2005/8/layout/hierarchy1"/>
    <dgm:cxn modelId="{6B6EC391-B466-4DC4-AC17-CBDC89C1EDB4}" type="presParOf" srcId="{F7984CF0-9596-4B50-BEB7-FC205DA6B95C}" destId="{35D81657-8EC0-440B-81B4-2F9CE95720C4}" srcOrd="0" destOrd="0" presId="urn:microsoft.com/office/officeart/2005/8/layout/hierarchy1"/>
    <dgm:cxn modelId="{62659AF5-DBAA-41C3-840A-EF0FBA80B8C7}" type="presParOf" srcId="{35D81657-8EC0-440B-81B4-2F9CE95720C4}" destId="{C8B67887-A166-421F-9F08-C6CB089CDB81}" srcOrd="0" destOrd="0" presId="urn:microsoft.com/office/officeart/2005/8/layout/hierarchy1"/>
    <dgm:cxn modelId="{45E49861-0AFF-4022-86B2-96390844411C}" type="presParOf" srcId="{35D81657-8EC0-440B-81B4-2F9CE95720C4}" destId="{3909F488-7F71-4E23-BAAC-8487B3CE5D2E}" srcOrd="1" destOrd="0" presId="urn:microsoft.com/office/officeart/2005/8/layout/hierarchy1"/>
    <dgm:cxn modelId="{63F7CDA1-E199-4E24-8FB6-D01B91FFF1E5}" type="presParOf" srcId="{F7984CF0-9596-4B50-BEB7-FC205DA6B95C}" destId="{773380AC-3C63-46AB-922F-780B07B069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BEBED-4F2F-4641-9457-664F1C342EC2}">
      <dsp:nvSpPr>
        <dsp:cNvPr id="0" name=""/>
        <dsp:cNvSpPr/>
      </dsp:nvSpPr>
      <dsp:spPr>
        <a:xfrm>
          <a:off x="0" y="81006"/>
          <a:ext cx="6467866" cy="78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Department Headquarters has designed a budget template format for the Districts use.  This format has been designed so that there will be consistency among the Districts. (A copy is enclosed for your use)</a:t>
          </a:r>
        </a:p>
      </dsp:txBody>
      <dsp:txXfrm>
        <a:off x="38552" y="119558"/>
        <a:ext cx="6390762" cy="712646"/>
      </dsp:txXfrm>
    </dsp:sp>
    <dsp:sp modelId="{A6311B86-5BA5-43DD-9430-E2A5A94238BB}">
      <dsp:nvSpPr>
        <dsp:cNvPr id="0" name=""/>
        <dsp:cNvSpPr/>
      </dsp:nvSpPr>
      <dsp:spPr>
        <a:xfrm>
          <a:off x="0" y="913956"/>
          <a:ext cx="6467866" cy="78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Proposed Budgets are due to Department Headquarters by June 5</a:t>
          </a:r>
          <a:r>
            <a:rPr lang="en-US" sz="1500" kern="1200" baseline="30000"/>
            <a:t>th</a:t>
          </a:r>
          <a:r>
            <a:rPr lang="en-US" sz="1500" kern="1200"/>
            <a:t>.  </a:t>
          </a:r>
        </a:p>
      </dsp:txBody>
      <dsp:txXfrm>
        <a:off x="38552" y="952508"/>
        <a:ext cx="6390762" cy="712646"/>
      </dsp:txXfrm>
    </dsp:sp>
    <dsp:sp modelId="{2BD7331F-FB1A-45CB-8DE3-89F7EB49401B}">
      <dsp:nvSpPr>
        <dsp:cNvPr id="0" name=""/>
        <dsp:cNvSpPr/>
      </dsp:nvSpPr>
      <dsp:spPr>
        <a:xfrm>
          <a:off x="0" y="1746906"/>
          <a:ext cx="6467866" cy="78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All proposed budgets will be voted on at the annual Department Convention.  </a:t>
          </a:r>
        </a:p>
      </dsp:txBody>
      <dsp:txXfrm>
        <a:off x="38552" y="1785458"/>
        <a:ext cx="6390762" cy="712646"/>
      </dsp:txXfrm>
    </dsp:sp>
    <dsp:sp modelId="{23D65AD9-5C09-4312-B1A9-067272992D8B}">
      <dsp:nvSpPr>
        <dsp:cNvPr id="0" name=""/>
        <dsp:cNvSpPr/>
      </dsp:nvSpPr>
      <dsp:spPr>
        <a:xfrm>
          <a:off x="0" y="2579856"/>
          <a:ext cx="6467866" cy="78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If a proposed budget wasn’t approved the District will have to submit a corrected copy before any vouchers can be paid.</a:t>
          </a:r>
        </a:p>
      </dsp:txBody>
      <dsp:txXfrm>
        <a:off x="38552" y="2618408"/>
        <a:ext cx="6390762" cy="71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70905-4E2D-4391-8527-D709EDB17E88}">
      <dsp:nvSpPr>
        <dsp:cNvPr id="0" name=""/>
        <dsp:cNvSpPr/>
      </dsp:nvSpPr>
      <dsp:spPr>
        <a:xfrm>
          <a:off x="1172" y="138496"/>
          <a:ext cx="4115155" cy="2613123"/>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5D016F7-64FC-43E8-824C-BE8B852F443E}">
      <dsp:nvSpPr>
        <dsp:cNvPr id="0" name=""/>
        <dsp:cNvSpPr/>
      </dsp:nvSpPr>
      <dsp:spPr>
        <a:xfrm>
          <a:off x="458411" y="572873"/>
          <a:ext cx="4115155" cy="2613123"/>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This amount can be calculated by using the total number of members paid multiplied by $3.25 per member.  </a:t>
          </a:r>
        </a:p>
      </dsp:txBody>
      <dsp:txXfrm>
        <a:off x="534947" y="649409"/>
        <a:ext cx="3962083" cy="2460051"/>
      </dsp:txXfrm>
    </dsp:sp>
    <dsp:sp modelId="{C8B67887-A166-421F-9F08-C6CB089CDB81}">
      <dsp:nvSpPr>
        <dsp:cNvPr id="0" name=""/>
        <dsp:cNvSpPr/>
      </dsp:nvSpPr>
      <dsp:spPr>
        <a:xfrm>
          <a:off x="5030807" y="138496"/>
          <a:ext cx="4115155" cy="2613123"/>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909F488-7F71-4E23-BAAC-8487B3CE5D2E}">
      <dsp:nvSpPr>
        <dsp:cNvPr id="0" name=""/>
        <dsp:cNvSpPr/>
      </dsp:nvSpPr>
      <dsp:spPr>
        <a:xfrm>
          <a:off x="5488046" y="572873"/>
          <a:ext cx="4115155" cy="2613123"/>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This number can be found on the Department Membership Report.  Please see example 2 in your packet</a:t>
          </a:r>
        </a:p>
      </dsp:txBody>
      <dsp:txXfrm>
        <a:off x="5564582" y="649409"/>
        <a:ext cx="3962083" cy="24600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F7B89E4-593D-4F60-BE79-998AE17AAABC}" type="datetimeFigureOut">
              <a:rPr lang="en-US" smtClean="0"/>
              <a:t>9/20/2022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D4DFE93-7A3A-46E6-9716-B853AC8B3F65}" type="slidenum">
              <a:rPr lang="en-US" smtClean="0"/>
              <a:t>‹#›</a:t>
            </a:fld>
            <a:endParaRPr lang="en-US"/>
          </a:p>
        </p:txBody>
      </p:sp>
    </p:spTree>
    <p:extLst>
      <p:ext uri="{BB962C8B-B14F-4D97-AF65-F5344CB8AC3E}">
        <p14:creationId xmlns:p14="http://schemas.microsoft.com/office/powerpoint/2010/main" val="409657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a:t>
            </a:fld>
            <a:endParaRPr lang="en-US"/>
          </a:p>
        </p:txBody>
      </p:sp>
    </p:spTree>
    <p:extLst>
      <p:ext uri="{BB962C8B-B14F-4D97-AF65-F5344CB8AC3E}">
        <p14:creationId xmlns:p14="http://schemas.microsoft.com/office/powerpoint/2010/main" val="1300103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10</a:t>
            </a:fld>
            <a:endParaRPr lang="en-US"/>
          </a:p>
        </p:txBody>
      </p:sp>
    </p:spTree>
    <p:extLst>
      <p:ext uri="{BB962C8B-B14F-4D97-AF65-F5344CB8AC3E}">
        <p14:creationId xmlns:p14="http://schemas.microsoft.com/office/powerpoint/2010/main" val="3783948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11</a:t>
            </a:fld>
            <a:endParaRPr lang="en-US"/>
          </a:p>
        </p:txBody>
      </p:sp>
    </p:spTree>
    <p:extLst>
      <p:ext uri="{BB962C8B-B14F-4D97-AF65-F5344CB8AC3E}">
        <p14:creationId xmlns:p14="http://schemas.microsoft.com/office/powerpoint/2010/main" val="3364621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12</a:t>
            </a:fld>
            <a:endParaRPr lang="en-US"/>
          </a:p>
        </p:txBody>
      </p:sp>
    </p:spTree>
    <p:extLst>
      <p:ext uri="{BB962C8B-B14F-4D97-AF65-F5344CB8AC3E}">
        <p14:creationId xmlns:p14="http://schemas.microsoft.com/office/powerpoint/2010/main" val="268420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13</a:t>
            </a:fld>
            <a:endParaRPr lang="en-US"/>
          </a:p>
        </p:txBody>
      </p:sp>
    </p:spTree>
    <p:extLst>
      <p:ext uri="{BB962C8B-B14F-4D97-AF65-F5344CB8AC3E}">
        <p14:creationId xmlns:p14="http://schemas.microsoft.com/office/powerpoint/2010/main" val="24750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14</a:t>
            </a:fld>
            <a:endParaRPr lang="en-US"/>
          </a:p>
        </p:txBody>
      </p:sp>
    </p:spTree>
    <p:extLst>
      <p:ext uri="{BB962C8B-B14F-4D97-AF65-F5344CB8AC3E}">
        <p14:creationId xmlns:p14="http://schemas.microsoft.com/office/powerpoint/2010/main" val="9367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15</a:t>
            </a:fld>
            <a:endParaRPr lang="en-US"/>
          </a:p>
        </p:txBody>
      </p:sp>
    </p:spTree>
    <p:extLst>
      <p:ext uri="{BB962C8B-B14F-4D97-AF65-F5344CB8AC3E}">
        <p14:creationId xmlns:p14="http://schemas.microsoft.com/office/powerpoint/2010/main" val="258291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16</a:t>
            </a:fld>
            <a:endParaRPr lang="en-US"/>
          </a:p>
        </p:txBody>
      </p:sp>
    </p:spTree>
    <p:extLst>
      <p:ext uri="{BB962C8B-B14F-4D97-AF65-F5344CB8AC3E}">
        <p14:creationId xmlns:p14="http://schemas.microsoft.com/office/powerpoint/2010/main" val="365937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17</a:t>
            </a:fld>
            <a:endParaRPr lang="en-US"/>
          </a:p>
        </p:txBody>
      </p:sp>
    </p:spTree>
    <p:extLst>
      <p:ext uri="{BB962C8B-B14F-4D97-AF65-F5344CB8AC3E}">
        <p14:creationId xmlns:p14="http://schemas.microsoft.com/office/powerpoint/2010/main" val="76950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18</a:t>
            </a:fld>
            <a:endParaRPr lang="en-US"/>
          </a:p>
        </p:txBody>
      </p:sp>
    </p:spTree>
    <p:extLst>
      <p:ext uri="{BB962C8B-B14F-4D97-AF65-F5344CB8AC3E}">
        <p14:creationId xmlns:p14="http://schemas.microsoft.com/office/powerpoint/2010/main" val="4033819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19</a:t>
            </a:fld>
            <a:endParaRPr lang="en-US"/>
          </a:p>
        </p:txBody>
      </p:sp>
    </p:spTree>
    <p:extLst>
      <p:ext uri="{BB962C8B-B14F-4D97-AF65-F5344CB8AC3E}">
        <p14:creationId xmlns:p14="http://schemas.microsoft.com/office/powerpoint/2010/main" val="88999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2</a:t>
            </a:fld>
            <a:endParaRPr lang="en-US"/>
          </a:p>
        </p:txBody>
      </p:sp>
    </p:spTree>
    <p:extLst>
      <p:ext uri="{BB962C8B-B14F-4D97-AF65-F5344CB8AC3E}">
        <p14:creationId xmlns:p14="http://schemas.microsoft.com/office/powerpoint/2010/main" val="123840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20</a:t>
            </a:fld>
            <a:endParaRPr lang="en-US"/>
          </a:p>
        </p:txBody>
      </p:sp>
    </p:spTree>
    <p:extLst>
      <p:ext uri="{BB962C8B-B14F-4D97-AF65-F5344CB8AC3E}">
        <p14:creationId xmlns:p14="http://schemas.microsoft.com/office/powerpoint/2010/main" val="42673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3</a:t>
            </a:fld>
            <a:endParaRPr lang="en-US"/>
          </a:p>
        </p:txBody>
      </p:sp>
    </p:spTree>
    <p:extLst>
      <p:ext uri="{BB962C8B-B14F-4D97-AF65-F5344CB8AC3E}">
        <p14:creationId xmlns:p14="http://schemas.microsoft.com/office/powerpoint/2010/main" val="183474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4</a:t>
            </a:fld>
            <a:endParaRPr lang="en-US"/>
          </a:p>
        </p:txBody>
      </p:sp>
    </p:spTree>
    <p:extLst>
      <p:ext uri="{BB962C8B-B14F-4D97-AF65-F5344CB8AC3E}">
        <p14:creationId xmlns:p14="http://schemas.microsoft.com/office/powerpoint/2010/main" val="116870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5</a:t>
            </a:fld>
            <a:endParaRPr lang="en-US"/>
          </a:p>
        </p:txBody>
      </p:sp>
    </p:spTree>
    <p:extLst>
      <p:ext uri="{BB962C8B-B14F-4D97-AF65-F5344CB8AC3E}">
        <p14:creationId xmlns:p14="http://schemas.microsoft.com/office/powerpoint/2010/main" val="199884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6</a:t>
            </a:fld>
            <a:endParaRPr lang="en-US"/>
          </a:p>
        </p:txBody>
      </p:sp>
    </p:spTree>
    <p:extLst>
      <p:ext uri="{BB962C8B-B14F-4D97-AF65-F5344CB8AC3E}">
        <p14:creationId xmlns:p14="http://schemas.microsoft.com/office/powerpoint/2010/main" val="7112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7</a:t>
            </a:fld>
            <a:endParaRPr lang="en-US"/>
          </a:p>
        </p:txBody>
      </p:sp>
    </p:spTree>
    <p:extLst>
      <p:ext uri="{BB962C8B-B14F-4D97-AF65-F5344CB8AC3E}">
        <p14:creationId xmlns:p14="http://schemas.microsoft.com/office/powerpoint/2010/main" val="400303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8</a:t>
            </a:fld>
            <a:endParaRPr lang="en-US"/>
          </a:p>
        </p:txBody>
      </p:sp>
    </p:spTree>
    <p:extLst>
      <p:ext uri="{BB962C8B-B14F-4D97-AF65-F5344CB8AC3E}">
        <p14:creationId xmlns:p14="http://schemas.microsoft.com/office/powerpoint/2010/main" val="346046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4DFE93-7A3A-46E6-9716-B853AC8B3F65}" type="slidenum">
              <a:rPr lang="en-US" smtClean="0"/>
              <a:t>9</a:t>
            </a:fld>
            <a:endParaRPr lang="en-US"/>
          </a:p>
        </p:txBody>
      </p:sp>
    </p:spTree>
    <p:extLst>
      <p:ext uri="{BB962C8B-B14F-4D97-AF65-F5344CB8AC3E}">
        <p14:creationId xmlns:p14="http://schemas.microsoft.com/office/powerpoint/2010/main" val="41623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3DC1F9-9794-4408-945C-CA5A514C74BA}" type="datetimeFigureOut">
              <a:rPr lang="en-US" smtClean="0"/>
              <a:t>9/20/2022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B03BFD7-DEDE-4848-B780-ADE887E1CC5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40606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DC1F9-9794-4408-945C-CA5A514C74B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3BFD7-DEDE-4848-B780-ADE887E1CC5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153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DC1F9-9794-4408-945C-CA5A514C74B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3BFD7-DEDE-4848-B780-ADE887E1CC5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407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DC1F9-9794-4408-945C-CA5A514C74B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3BFD7-DEDE-4848-B780-ADE887E1CC5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46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DC1F9-9794-4408-945C-CA5A514C74BA}"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3BFD7-DEDE-4848-B780-ADE887E1CC5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978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3DC1F9-9794-4408-945C-CA5A514C74BA}"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3BFD7-DEDE-4848-B780-ADE887E1CC5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57084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3DC1F9-9794-4408-945C-CA5A514C74BA}"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3BFD7-DEDE-4848-B780-ADE887E1CC5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05289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3DC1F9-9794-4408-945C-CA5A514C74BA}"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3BFD7-DEDE-4848-B780-ADE887E1CC5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666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DC1F9-9794-4408-945C-CA5A514C74BA}"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03BFD7-DEDE-4848-B780-ADE887E1CC56}" type="slidenum">
              <a:rPr lang="en-US" smtClean="0"/>
              <a:t>‹#›</a:t>
            </a:fld>
            <a:endParaRPr lang="en-US"/>
          </a:p>
        </p:txBody>
      </p:sp>
    </p:spTree>
    <p:extLst>
      <p:ext uri="{BB962C8B-B14F-4D97-AF65-F5344CB8AC3E}">
        <p14:creationId xmlns:p14="http://schemas.microsoft.com/office/powerpoint/2010/main" val="41100052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3DC1F9-9794-4408-945C-CA5A514C74BA}"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3BFD7-DEDE-4848-B780-ADE887E1CC5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887156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A3DC1F9-9794-4408-945C-CA5A514C74BA}" type="datetimeFigureOut">
              <a:rPr lang="en-US" smtClean="0"/>
              <a:t>9/20/2022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B03BFD7-DEDE-4848-B780-ADE887E1CC5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135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A3DC1F9-9794-4408-945C-CA5A514C74BA}" type="datetimeFigureOut">
              <a:rPr lang="en-US" smtClean="0"/>
              <a:t>9/20/2022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B03BFD7-DEDE-4848-B780-ADE887E1CC5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89989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bookkeeper@legional.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T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E3886-3624-4765-B9EB-B81DC4711ACD}"/>
              </a:ext>
            </a:extLst>
          </p:cNvPr>
          <p:cNvSpPr>
            <a:spLocks noGrp="1"/>
          </p:cNvSpPr>
          <p:nvPr>
            <p:ph type="ctrTitle"/>
          </p:nvPr>
        </p:nvSpPr>
        <p:spPr>
          <a:xfrm>
            <a:off x="1557071" y="1584552"/>
            <a:ext cx="9099255" cy="2537251"/>
          </a:xfrm>
        </p:spPr>
        <p:txBody>
          <a:bodyPr anchor="ctr">
            <a:normAutofit/>
          </a:bodyPr>
          <a:lstStyle/>
          <a:p>
            <a:pPr algn="ctr"/>
            <a:r>
              <a:rPr lang="en-US" sz="7200" dirty="0">
                <a:solidFill>
                  <a:srgbClr val="454545"/>
                </a:solidFill>
              </a:rPr>
              <a:t>Understanding District Finance</a:t>
            </a:r>
          </a:p>
        </p:txBody>
      </p:sp>
      <p:sp>
        <p:nvSpPr>
          <p:cNvPr id="3" name="Subtitle 2">
            <a:extLst>
              <a:ext uri="{FF2B5EF4-FFF2-40B4-BE49-F238E27FC236}">
                <a16:creationId xmlns:a16="http://schemas.microsoft.com/office/drawing/2014/main" id="{428F6702-EDAF-4807-B48D-CB98CFF846B7}"/>
              </a:ext>
            </a:extLst>
          </p:cNvPr>
          <p:cNvSpPr>
            <a:spLocks noGrp="1"/>
          </p:cNvSpPr>
          <p:nvPr>
            <p:ph type="subTitle" idx="1"/>
          </p:nvPr>
        </p:nvSpPr>
        <p:spPr>
          <a:xfrm>
            <a:off x="1535372" y="4133234"/>
            <a:ext cx="9120954" cy="744373"/>
          </a:xfrm>
        </p:spPr>
        <p:txBody>
          <a:bodyPr>
            <a:normAutofit/>
          </a:bodyPr>
          <a:lstStyle/>
          <a:p>
            <a:pPr algn="ctr"/>
            <a:r>
              <a:rPr lang="en-US" dirty="0">
                <a:solidFill>
                  <a:schemeClr val="accent1"/>
                </a:solidFill>
              </a:rPr>
              <a:t>Christy Jones, executive assistant</a:t>
            </a:r>
          </a:p>
        </p:txBody>
      </p:sp>
      <p:pic>
        <p:nvPicPr>
          <p:cNvPr id="18" name="Picture 1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0934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7" name="Group 26">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8" name="Rectangle 27">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506DBB0C-CDA5-49D1-8BF2-296F87935997}"/>
              </a:ext>
            </a:extLst>
          </p:cNvPr>
          <p:cNvSpPr>
            <a:spLocks noGrp="1"/>
          </p:cNvSpPr>
          <p:nvPr>
            <p:ph idx="1"/>
          </p:nvPr>
        </p:nvSpPr>
        <p:spPr>
          <a:xfrm>
            <a:off x="7218029" y="2015732"/>
            <a:ext cx="3520368" cy="3450613"/>
          </a:xfrm>
        </p:spPr>
        <p:txBody>
          <a:bodyPr>
            <a:normAutofit/>
          </a:bodyPr>
          <a:lstStyle/>
          <a:p>
            <a:pPr lvl="0">
              <a:lnSpc>
                <a:spcPct val="110000"/>
              </a:lnSpc>
            </a:pPr>
            <a:r>
              <a:rPr lang="en-US" sz="1700"/>
              <a:t>There maybe line items on here that your district doesn’t budget for so just put a zero there.  </a:t>
            </a:r>
          </a:p>
          <a:p>
            <a:pPr lvl="0">
              <a:lnSpc>
                <a:spcPct val="110000"/>
              </a:lnSpc>
            </a:pPr>
            <a:r>
              <a:rPr lang="en-US" sz="1700"/>
              <a:t>Your Proposed expenses should balance with your proposed income.  </a:t>
            </a:r>
          </a:p>
          <a:p>
            <a:pPr lvl="0">
              <a:lnSpc>
                <a:spcPct val="110000"/>
              </a:lnSpc>
            </a:pPr>
            <a:r>
              <a:rPr lang="en-US" sz="1700"/>
              <a:t>A balanced budget is a must when you submit your annual budget to Department Headquarters for approval.  </a:t>
            </a:r>
          </a:p>
        </p:txBody>
      </p:sp>
      <p:pic>
        <p:nvPicPr>
          <p:cNvPr id="35" name="Picture 34">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42A9DF35-C54D-152F-D312-764BC258FBA8}"/>
              </a:ext>
            </a:extLst>
          </p:cNvPr>
          <p:cNvGraphicFramePr>
            <a:graphicFrameLocks noGrp="1"/>
          </p:cNvGraphicFramePr>
          <p:nvPr>
            <p:extLst>
              <p:ext uri="{D42A27DB-BD31-4B8C-83A1-F6EECF244321}">
                <p14:modId xmlns:p14="http://schemas.microsoft.com/office/powerpoint/2010/main" val="1977260563"/>
              </p:ext>
            </p:extLst>
          </p:nvPr>
        </p:nvGraphicFramePr>
        <p:xfrm>
          <a:off x="1271223" y="2124705"/>
          <a:ext cx="4825149" cy="1849454"/>
        </p:xfrm>
        <a:graphic>
          <a:graphicData uri="http://schemas.openxmlformats.org/drawingml/2006/table">
            <a:tbl>
              <a:tblPr>
                <a:noFill/>
                <a:tableStyleId>{5C22544A-7EE6-4342-B048-85BDC9FD1C3A}</a:tableStyleId>
              </a:tblPr>
              <a:tblGrid>
                <a:gridCol w="2035434">
                  <a:extLst>
                    <a:ext uri="{9D8B030D-6E8A-4147-A177-3AD203B41FA5}">
                      <a16:colId xmlns:a16="http://schemas.microsoft.com/office/drawing/2014/main" val="2514695325"/>
                    </a:ext>
                  </a:extLst>
                </a:gridCol>
                <a:gridCol w="2789715">
                  <a:extLst>
                    <a:ext uri="{9D8B030D-6E8A-4147-A177-3AD203B41FA5}">
                      <a16:colId xmlns:a16="http://schemas.microsoft.com/office/drawing/2014/main" val="441755039"/>
                    </a:ext>
                  </a:extLst>
                </a:gridCol>
              </a:tblGrid>
              <a:tr h="724561">
                <a:tc>
                  <a:txBody>
                    <a:bodyPr/>
                    <a:lstStyle/>
                    <a:p>
                      <a:pPr algn="ctr" fontAlgn="b"/>
                      <a:r>
                        <a:rPr lang="en-US" sz="2100" u="none" strike="noStrike" cap="none" spc="0">
                          <a:solidFill>
                            <a:schemeClr val="tx1"/>
                          </a:solidFill>
                          <a:effectLst/>
                        </a:rPr>
                        <a:t>Total Proposed Income</a:t>
                      </a:r>
                      <a:endParaRPr lang="en-US" sz="2100" b="0" i="0" u="none" strike="noStrike" cap="none" spc="0">
                        <a:solidFill>
                          <a:schemeClr val="tx1"/>
                        </a:solidFill>
                        <a:effectLst/>
                        <a:latin typeface="Univers Condensed" panose="020B0506020202050204" pitchFamily="34" charset="0"/>
                      </a:endParaRPr>
                    </a:p>
                  </a:txBody>
                  <a:tcPr marL="0" marR="11258" marT="11258" marB="0" anchor="b">
                    <a:lnL w="12700" cmpd="sng">
                      <a:noFill/>
                      <a:prstDash val="solid"/>
                    </a:lnL>
                    <a:lnR w="12700" cmpd="sng">
                      <a:noFill/>
                      <a:prstDash val="solid"/>
                    </a:lnR>
                    <a:lnT w="9525" cap="flat" cmpd="sng" algn="ctr">
                      <a:solidFill>
                        <a:schemeClr val="accent1"/>
                      </a:solidFill>
                      <a:prstDash val="solid"/>
                    </a:lnT>
                    <a:lnB w="12700" cmpd="sng">
                      <a:noFill/>
                      <a:prstDash val="solid"/>
                    </a:lnB>
                    <a:noFill/>
                  </a:tcPr>
                </a:tc>
                <a:tc>
                  <a:txBody>
                    <a:bodyPr/>
                    <a:lstStyle/>
                    <a:p>
                      <a:pPr algn="l" fontAlgn="b"/>
                      <a:r>
                        <a:rPr lang="en-US" sz="2100" u="none" strike="noStrike" cap="none" spc="0">
                          <a:solidFill>
                            <a:schemeClr val="tx1"/>
                          </a:solidFill>
                          <a:effectLst/>
                        </a:rPr>
                        <a:t> $                      1,504.75 </a:t>
                      </a:r>
                      <a:endParaRPr lang="en-US" sz="2100" b="0" i="0" u="none" strike="noStrike" cap="none" spc="0">
                        <a:solidFill>
                          <a:schemeClr val="tx1"/>
                        </a:solidFill>
                        <a:effectLst/>
                        <a:latin typeface="Univers Condensed" panose="020B0506020202050204" pitchFamily="34" charset="0"/>
                      </a:endParaRPr>
                    </a:p>
                  </a:txBody>
                  <a:tcPr marL="0" marR="11258" marT="11258" marB="0" anchor="b">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3201968195"/>
                  </a:ext>
                </a:extLst>
              </a:tr>
              <a:tr h="724561">
                <a:tc>
                  <a:txBody>
                    <a:bodyPr/>
                    <a:lstStyle/>
                    <a:p>
                      <a:pPr algn="ctr" fontAlgn="b"/>
                      <a:r>
                        <a:rPr lang="en-US" sz="2100" u="none" strike="noStrike" cap="none" spc="0">
                          <a:solidFill>
                            <a:schemeClr val="tx1"/>
                          </a:solidFill>
                          <a:effectLst/>
                        </a:rPr>
                        <a:t>Total Proposed Expenses </a:t>
                      </a:r>
                      <a:endParaRPr lang="en-US" sz="2100" b="0" i="0" u="none" strike="noStrike" cap="none" spc="0">
                        <a:solidFill>
                          <a:schemeClr val="tx1"/>
                        </a:solidFill>
                        <a:effectLst/>
                        <a:latin typeface="Univers Condensed" panose="020B0506020202050204" pitchFamily="34" charset="0"/>
                      </a:endParaRPr>
                    </a:p>
                  </a:txBody>
                  <a:tcPr marL="0" marR="11258" marT="11258" marB="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2100" u="none" strike="noStrike" cap="none" spc="0">
                          <a:solidFill>
                            <a:schemeClr val="tx1"/>
                          </a:solidFill>
                          <a:effectLst/>
                        </a:rPr>
                        <a:t> $                      1,504.75 </a:t>
                      </a:r>
                      <a:endParaRPr lang="en-US" sz="2100" b="0" i="0" u="none" strike="noStrike" cap="none" spc="0">
                        <a:solidFill>
                          <a:schemeClr val="tx1"/>
                        </a:solidFill>
                        <a:effectLst/>
                        <a:latin typeface="Univers Condensed" panose="020B0506020202050204" pitchFamily="34" charset="0"/>
                      </a:endParaRPr>
                    </a:p>
                  </a:txBody>
                  <a:tcPr marL="0" marR="11258" marT="11258" marB="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86696279"/>
                  </a:ext>
                </a:extLst>
              </a:tr>
              <a:tr h="400332">
                <a:tc>
                  <a:txBody>
                    <a:bodyPr/>
                    <a:lstStyle/>
                    <a:p>
                      <a:pPr algn="ctr" fontAlgn="b"/>
                      <a:r>
                        <a:rPr lang="en-US" sz="2100" u="none" strike="noStrike" cap="none" spc="0">
                          <a:solidFill>
                            <a:schemeClr val="tx1"/>
                          </a:solidFill>
                          <a:effectLst/>
                        </a:rPr>
                        <a:t>Balance</a:t>
                      </a:r>
                      <a:endParaRPr lang="en-US" sz="2100" b="0" i="0" u="none" strike="noStrike" cap="none" spc="0">
                        <a:solidFill>
                          <a:schemeClr val="tx1"/>
                        </a:solidFill>
                        <a:effectLst/>
                        <a:latin typeface="Univers Condensed" panose="020B0506020202050204" pitchFamily="34" charset="0"/>
                      </a:endParaRPr>
                    </a:p>
                  </a:txBody>
                  <a:tcPr marL="0" marR="11258" marT="11258" marB="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2100" u="none" strike="noStrike" cap="none" spc="0">
                          <a:solidFill>
                            <a:schemeClr val="tx1"/>
                          </a:solidFill>
                          <a:effectLst/>
                        </a:rPr>
                        <a:t> $                                -   </a:t>
                      </a:r>
                      <a:endParaRPr lang="en-US" sz="2100" b="0" i="0" u="none" strike="noStrike" cap="none" spc="0">
                        <a:solidFill>
                          <a:schemeClr val="tx1"/>
                        </a:solidFill>
                        <a:effectLst/>
                        <a:latin typeface="Univers Condensed" panose="020B0506020202050204" pitchFamily="34" charset="0"/>
                      </a:endParaRPr>
                    </a:p>
                  </a:txBody>
                  <a:tcPr marL="0" marR="11258" marT="11258" marB="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88188779"/>
                  </a:ext>
                </a:extLst>
              </a:tr>
            </a:tbl>
          </a:graphicData>
        </a:graphic>
      </p:graphicFrame>
    </p:spTree>
    <p:extLst>
      <p:ext uri="{BB962C8B-B14F-4D97-AF65-F5344CB8AC3E}">
        <p14:creationId xmlns:p14="http://schemas.microsoft.com/office/powerpoint/2010/main" val="408954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1" name="Picture 7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3" name="Straight Connector 7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7" name="Rectangle 7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392F822-2F41-4534-B6AE-AF334F0E04CA}"/>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dirty="0"/>
              <a:t>Processing expense vouchers</a:t>
            </a:r>
          </a:p>
        </p:txBody>
      </p:sp>
      <p:cxnSp>
        <p:nvCxnSpPr>
          <p:cNvPr id="81" name="Straight Connector 8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3" name="Group 8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84" name="Rectangle 8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strict Expense Report.pdf - Adobe Acrobat Reader DC">
            <a:extLst>
              <a:ext uri="{FF2B5EF4-FFF2-40B4-BE49-F238E27FC236}">
                <a16:creationId xmlns:a16="http://schemas.microsoft.com/office/drawing/2014/main" id="{94882701-F875-4BB1-8B05-328E1C75074F}"/>
              </a:ext>
            </a:extLst>
          </p:cNvPr>
          <p:cNvPicPr>
            <a:picLocks noChangeAspect="1"/>
          </p:cNvPicPr>
          <p:nvPr/>
        </p:nvPicPr>
        <p:blipFill rotWithShape="1">
          <a:blip r:embed="rId4">
            <a:extLst>
              <a:ext uri="{28A0092B-C50C-407E-A947-70E740481C1C}">
                <a14:useLocalDpi xmlns:a14="http://schemas.microsoft.com/office/drawing/2010/main" val="0"/>
              </a:ext>
            </a:extLst>
          </a:blip>
          <a:srcRect l="18299" t="12140" r="21417" b="1"/>
          <a:stretch/>
        </p:blipFill>
        <p:spPr>
          <a:xfrm>
            <a:off x="4647501" y="1107351"/>
            <a:ext cx="6216242" cy="3892487"/>
          </a:xfrm>
          <a:prstGeom prst="rect">
            <a:avLst/>
          </a:prstGeom>
        </p:spPr>
      </p:pic>
      <p:pic>
        <p:nvPicPr>
          <p:cNvPr id="89" name="Picture 8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1" name="Straight Connector 9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991E114-CD97-4AEB-AE75-CB245DF063B9}"/>
              </a:ext>
            </a:extLst>
          </p:cNvPr>
          <p:cNvSpPr txBox="1"/>
          <p:nvPr/>
        </p:nvSpPr>
        <p:spPr>
          <a:xfrm>
            <a:off x="793102" y="3956180"/>
            <a:ext cx="2534094" cy="646331"/>
          </a:xfrm>
          <a:prstGeom prst="rect">
            <a:avLst/>
          </a:prstGeom>
          <a:noFill/>
        </p:spPr>
        <p:txBody>
          <a:bodyPr wrap="square" rtlCol="0">
            <a:spAutoFit/>
          </a:bodyPr>
          <a:lstStyle/>
          <a:p>
            <a:r>
              <a:rPr lang="en-US" dirty="0"/>
              <a:t>Please see Example 3 provided in your packet.</a:t>
            </a:r>
          </a:p>
        </p:txBody>
      </p:sp>
    </p:spTree>
    <p:extLst>
      <p:ext uri="{BB962C8B-B14F-4D97-AF65-F5344CB8AC3E}">
        <p14:creationId xmlns:p14="http://schemas.microsoft.com/office/powerpoint/2010/main" val="1262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0C6C2-B801-4147-938B-ADBC1E7BE4A3}"/>
              </a:ext>
            </a:extLst>
          </p:cNvPr>
          <p:cNvSpPr>
            <a:spLocks noGrp="1"/>
          </p:cNvSpPr>
          <p:nvPr>
            <p:ph type="title"/>
          </p:nvPr>
        </p:nvSpPr>
        <p:spPr>
          <a:xfrm>
            <a:off x="1451579" y="804519"/>
            <a:ext cx="9603275" cy="1049235"/>
          </a:xfrm>
        </p:spPr>
        <p:txBody>
          <a:bodyPr>
            <a:normAutofit/>
          </a:bodyPr>
          <a:lstStyle/>
          <a:p>
            <a:r>
              <a:rPr lang="en-US" dirty="0"/>
              <a:t>Expense report instructions</a:t>
            </a:r>
          </a:p>
        </p:txBody>
      </p:sp>
      <p:cxnSp>
        <p:nvCxnSpPr>
          <p:cNvPr id="28" name="Straight Connector 27">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 name="Rectangle 29">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4" name="Content Placeholder 3">
            <a:extLst>
              <a:ext uri="{FF2B5EF4-FFF2-40B4-BE49-F238E27FC236}">
                <a16:creationId xmlns:a16="http://schemas.microsoft.com/office/drawing/2014/main" id="{5DAA5D4A-F0AD-4956-8ACD-E17B1360285E}"/>
              </a:ext>
            </a:extLst>
          </p:cNvPr>
          <p:cNvGraphicFramePr>
            <a:graphicFrameLocks noGrp="1"/>
          </p:cNvGraphicFramePr>
          <p:nvPr>
            <p:ph idx="1"/>
            <p:extLst>
              <p:ext uri="{D42A27DB-BD31-4B8C-83A1-F6EECF244321}">
                <p14:modId xmlns:p14="http://schemas.microsoft.com/office/powerpoint/2010/main" val="2665445161"/>
              </p:ext>
            </p:extLst>
          </p:nvPr>
        </p:nvGraphicFramePr>
        <p:xfrm>
          <a:off x="1629621" y="2331497"/>
          <a:ext cx="9247083" cy="3723233"/>
        </p:xfrm>
        <a:graphic>
          <a:graphicData uri="http://schemas.openxmlformats.org/drawingml/2006/table">
            <a:tbl>
              <a:tblPr firstRow="1" firstCol="1" bandRow="1">
                <a:noFill/>
                <a:tableStyleId>{5C22544A-7EE6-4342-B048-85BDC9FD1C3A}</a:tableStyleId>
              </a:tblPr>
              <a:tblGrid>
                <a:gridCol w="1350269">
                  <a:extLst>
                    <a:ext uri="{9D8B030D-6E8A-4147-A177-3AD203B41FA5}">
                      <a16:colId xmlns:a16="http://schemas.microsoft.com/office/drawing/2014/main" val="709987971"/>
                    </a:ext>
                  </a:extLst>
                </a:gridCol>
                <a:gridCol w="7896814">
                  <a:extLst>
                    <a:ext uri="{9D8B030D-6E8A-4147-A177-3AD203B41FA5}">
                      <a16:colId xmlns:a16="http://schemas.microsoft.com/office/drawing/2014/main" val="555481467"/>
                    </a:ext>
                  </a:extLst>
                </a:gridCol>
              </a:tblGrid>
              <a:tr h="221159">
                <a:tc>
                  <a:txBody>
                    <a:bodyPr/>
                    <a:lstStyle/>
                    <a:p>
                      <a:pPr marL="0" marR="0" algn="ctr">
                        <a:spcBef>
                          <a:spcPts val="0"/>
                        </a:spcBef>
                        <a:spcAft>
                          <a:spcPts val="0"/>
                        </a:spcAft>
                      </a:pPr>
                      <a:r>
                        <a:rPr lang="en-US" sz="700" b="1">
                          <a:solidFill>
                            <a:schemeClr val="tx1">
                              <a:lumMod val="75000"/>
                              <a:lumOff val="25000"/>
                            </a:schemeClr>
                          </a:solidFill>
                          <a:effectLst/>
                        </a:rPr>
                        <a:t>BLOCKS</a:t>
                      </a:r>
                      <a:endParaRPr lang="en-US" sz="7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41473" marT="41473" marB="41473"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algn="ctr">
                        <a:spcBef>
                          <a:spcPts val="0"/>
                        </a:spcBef>
                        <a:spcAft>
                          <a:spcPts val="0"/>
                        </a:spcAft>
                      </a:pPr>
                      <a:r>
                        <a:rPr lang="en-US" sz="700">
                          <a:solidFill>
                            <a:schemeClr val="tx1">
                              <a:lumMod val="75000"/>
                              <a:lumOff val="25000"/>
                            </a:schemeClr>
                          </a:solidFill>
                          <a:effectLst/>
                        </a:rPr>
                        <a:t>INSTRUCTIONS</a:t>
                      </a:r>
                      <a:endParaRPr lang="en-US" sz="7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41473" marT="41473" marB="41473"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3908654381"/>
                  </a:ext>
                </a:extLst>
              </a:tr>
              <a:tr h="276978">
                <a:tc>
                  <a:txBody>
                    <a:bodyPr/>
                    <a:lstStyle/>
                    <a:p>
                      <a:pPr marL="0" marR="0" algn="r">
                        <a:spcBef>
                          <a:spcPts val="0"/>
                        </a:spcBef>
                        <a:spcAft>
                          <a:spcPts val="0"/>
                        </a:spcAft>
                      </a:pPr>
                      <a:r>
                        <a:rPr lang="en-US" sz="1200" b="1">
                          <a:solidFill>
                            <a:schemeClr val="tx1">
                              <a:lumMod val="75000"/>
                              <a:lumOff val="25000"/>
                            </a:schemeClr>
                          </a:solidFill>
                          <a:effectLst/>
                        </a:rPr>
                        <a:t>1</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The name area is for whom the check is to be written</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176347652"/>
                  </a:ext>
                </a:extLst>
              </a:tr>
              <a:tr h="276978">
                <a:tc>
                  <a:txBody>
                    <a:bodyPr/>
                    <a:lstStyle/>
                    <a:p>
                      <a:pPr marL="0" marR="0" algn="r">
                        <a:spcBef>
                          <a:spcPts val="0"/>
                        </a:spcBef>
                        <a:spcAft>
                          <a:spcPts val="0"/>
                        </a:spcAft>
                      </a:pPr>
                      <a:r>
                        <a:rPr lang="en-US" sz="1200" b="1">
                          <a:solidFill>
                            <a:schemeClr val="tx1">
                              <a:lumMod val="75000"/>
                              <a:lumOff val="25000"/>
                            </a:schemeClr>
                          </a:solidFill>
                          <a:effectLst/>
                        </a:rPr>
                        <a:t>2</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Address the check is to be mailed to</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531339360"/>
                  </a:ext>
                </a:extLst>
              </a:tr>
              <a:tr h="276978">
                <a:tc>
                  <a:txBody>
                    <a:bodyPr/>
                    <a:lstStyle/>
                    <a:p>
                      <a:pPr marL="0" marR="0" algn="r">
                        <a:spcBef>
                          <a:spcPts val="0"/>
                        </a:spcBef>
                        <a:spcAft>
                          <a:spcPts val="0"/>
                        </a:spcAft>
                      </a:pPr>
                      <a:r>
                        <a:rPr lang="en-US" sz="1200" b="1">
                          <a:solidFill>
                            <a:schemeClr val="tx1">
                              <a:lumMod val="75000"/>
                              <a:lumOff val="25000"/>
                            </a:schemeClr>
                          </a:solidFill>
                          <a:effectLst/>
                        </a:rPr>
                        <a:t>3</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Office title of the individual seeking reimbursement </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679815644"/>
                  </a:ext>
                </a:extLst>
              </a:tr>
              <a:tr h="276978">
                <a:tc>
                  <a:txBody>
                    <a:bodyPr/>
                    <a:lstStyle/>
                    <a:p>
                      <a:pPr marL="0" marR="0" algn="r">
                        <a:spcBef>
                          <a:spcPts val="0"/>
                        </a:spcBef>
                        <a:spcAft>
                          <a:spcPts val="0"/>
                        </a:spcAft>
                      </a:pPr>
                      <a:r>
                        <a:rPr lang="en-US" sz="1200" b="1">
                          <a:solidFill>
                            <a:schemeClr val="tx1">
                              <a:lumMod val="75000"/>
                              <a:lumOff val="25000"/>
                            </a:schemeClr>
                          </a:solidFill>
                          <a:effectLst/>
                        </a:rPr>
                        <a:t>4</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Date Submitted</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157371139"/>
                  </a:ext>
                </a:extLst>
              </a:tr>
              <a:tr h="276978">
                <a:tc>
                  <a:txBody>
                    <a:bodyPr/>
                    <a:lstStyle/>
                    <a:p>
                      <a:pPr marL="0" marR="0" algn="r">
                        <a:spcBef>
                          <a:spcPts val="0"/>
                        </a:spcBef>
                        <a:spcAft>
                          <a:spcPts val="0"/>
                        </a:spcAft>
                      </a:pPr>
                      <a:r>
                        <a:rPr lang="en-US" sz="1200" b="1">
                          <a:solidFill>
                            <a:schemeClr val="tx1">
                              <a:lumMod val="75000"/>
                              <a:lumOff val="25000"/>
                            </a:schemeClr>
                          </a:solidFill>
                          <a:effectLst/>
                        </a:rPr>
                        <a:t>5</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Date(s) the travel was approved</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827582840"/>
                  </a:ext>
                </a:extLst>
              </a:tr>
              <a:tr h="276978">
                <a:tc>
                  <a:txBody>
                    <a:bodyPr/>
                    <a:lstStyle/>
                    <a:p>
                      <a:pPr marL="0" marR="0" algn="r">
                        <a:spcBef>
                          <a:spcPts val="0"/>
                        </a:spcBef>
                        <a:spcAft>
                          <a:spcPts val="0"/>
                        </a:spcAft>
                      </a:pPr>
                      <a:r>
                        <a:rPr lang="en-US" sz="1200" b="1">
                          <a:solidFill>
                            <a:schemeClr val="tx1">
                              <a:lumMod val="75000"/>
                              <a:lumOff val="25000"/>
                            </a:schemeClr>
                          </a:solidFill>
                          <a:effectLst/>
                        </a:rPr>
                        <a:t>6</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Per mile reimbursement $.30 – Please attach MapQuest verification</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372410992"/>
                  </a:ext>
                </a:extLst>
              </a:tr>
              <a:tr h="276978">
                <a:tc>
                  <a:txBody>
                    <a:bodyPr/>
                    <a:lstStyle/>
                    <a:p>
                      <a:pPr marL="0" marR="0" algn="r">
                        <a:spcBef>
                          <a:spcPts val="0"/>
                        </a:spcBef>
                        <a:spcAft>
                          <a:spcPts val="0"/>
                        </a:spcAft>
                      </a:pPr>
                      <a:r>
                        <a:rPr lang="en-US" sz="1200" b="1">
                          <a:solidFill>
                            <a:schemeClr val="tx1">
                              <a:lumMod val="75000"/>
                              <a:lumOff val="25000"/>
                            </a:schemeClr>
                          </a:solidFill>
                          <a:effectLst/>
                        </a:rPr>
                        <a:t>7</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Total reimbursement requested (completed by person submitting report)</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682154020"/>
                  </a:ext>
                </a:extLst>
              </a:tr>
              <a:tr h="276978">
                <a:tc>
                  <a:txBody>
                    <a:bodyPr/>
                    <a:lstStyle/>
                    <a:p>
                      <a:pPr marL="0" marR="0" algn="r">
                        <a:spcBef>
                          <a:spcPts val="0"/>
                        </a:spcBef>
                        <a:spcAft>
                          <a:spcPts val="0"/>
                        </a:spcAft>
                      </a:pPr>
                      <a:r>
                        <a:rPr lang="en-US" sz="1200" b="1">
                          <a:solidFill>
                            <a:schemeClr val="tx1">
                              <a:lumMod val="75000"/>
                              <a:lumOff val="25000"/>
                            </a:schemeClr>
                          </a:solidFill>
                          <a:effectLst/>
                        </a:rPr>
                        <a:t>8</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Total reimbursement due </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109654445"/>
                  </a:ext>
                </a:extLst>
              </a:tr>
              <a:tr h="276978">
                <a:tc>
                  <a:txBody>
                    <a:bodyPr/>
                    <a:lstStyle/>
                    <a:p>
                      <a:pPr marL="0" marR="0" algn="r">
                        <a:spcBef>
                          <a:spcPts val="0"/>
                        </a:spcBef>
                        <a:spcAft>
                          <a:spcPts val="0"/>
                        </a:spcAft>
                      </a:pPr>
                      <a:r>
                        <a:rPr lang="en-US" sz="1200" b="1">
                          <a:solidFill>
                            <a:schemeClr val="tx1">
                              <a:lumMod val="75000"/>
                              <a:lumOff val="25000"/>
                            </a:schemeClr>
                          </a:solidFill>
                          <a:effectLst/>
                        </a:rPr>
                        <a:t>9</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Detail break down of expenses and receipts listed in chronological order</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299027234"/>
                  </a:ext>
                </a:extLst>
              </a:tr>
              <a:tr h="276978">
                <a:tc>
                  <a:txBody>
                    <a:bodyPr/>
                    <a:lstStyle/>
                    <a:p>
                      <a:pPr marL="0" marR="0" algn="r">
                        <a:spcBef>
                          <a:spcPts val="0"/>
                        </a:spcBef>
                        <a:spcAft>
                          <a:spcPts val="0"/>
                        </a:spcAft>
                      </a:pPr>
                      <a:r>
                        <a:rPr lang="en-US" sz="1200" b="1">
                          <a:solidFill>
                            <a:schemeClr val="tx1">
                              <a:lumMod val="75000"/>
                              <a:lumOff val="25000"/>
                            </a:schemeClr>
                          </a:solidFill>
                          <a:effectLst/>
                        </a:rPr>
                        <a:t>10</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Signature of person submitting reimbursement report</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924145818"/>
                  </a:ext>
                </a:extLst>
              </a:tr>
              <a:tr h="455316">
                <a:tc>
                  <a:txBody>
                    <a:bodyPr/>
                    <a:lstStyle/>
                    <a:p>
                      <a:pPr marL="0" marR="0" algn="r">
                        <a:spcBef>
                          <a:spcPts val="0"/>
                        </a:spcBef>
                        <a:spcAft>
                          <a:spcPts val="0"/>
                        </a:spcAft>
                      </a:pPr>
                      <a:r>
                        <a:rPr lang="en-US" sz="1200" b="1">
                          <a:solidFill>
                            <a:schemeClr val="tx1">
                              <a:lumMod val="75000"/>
                              <a:lumOff val="25000"/>
                            </a:schemeClr>
                          </a:solidFill>
                          <a:effectLst/>
                        </a:rPr>
                        <a:t>11</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Signature of the approving authority for expenditure.  Department needs a list of who has authority to approve vouchers.  Before you leave today, please provide me with this list. </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89220182"/>
                  </a:ext>
                </a:extLst>
              </a:tr>
              <a:tr h="276978">
                <a:tc>
                  <a:txBody>
                    <a:bodyPr/>
                    <a:lstStyle/>
                    <a:p>
                      <a:pPr marL="0" marR="0" algn="r">
                        <a:spcBef>
                          <a:spcPts val="0"/>
                        </a:spcBef>
                        <a:spcAft>
                          <a:spcPts val="0"/>
                        </a:spcAft>
                      </a:pPr>
                      <a:r>
                        <a:rPr lang="en-US" sz="1200" b="1">
                          <a:solidFill>
                            <a:schemeClr val="tx1">
                              <a:lumMod val="75000"/>
                              <a:lumOff val="25000"/>
                            </a:schemeClr>
                          </a:solidFill>
                          <a:effectLst/>
                        </a:rPr>
                        <a:t>12</a:t>
                      </a:r>
                      <a:endParaRPr lang="en-US"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spcBef>
                          <a:spcPts val="0"/>
                        </a:spcBef>
                        <a:spcAft>
                          <a:spcPts val="0"/>
                        </a:spcAft>
                      </a:pPr>
                      <a:r>
                        <a:rPr lang="en-US" sz="1200">
                          <a:solidFill>
                            <a:schemeClr val="tx1">
                              <a:lumMod val="75000"/>
                              <a:lumOff val="25000"/>
                            </a:schemeClr>
                          </a:solidFill>
                          <a:effectLst/>
                        </a:rPr>
                        <a:t>Adjutant's approval, initials after review</a:t>
                      </a:r>
                      <a:endParaRPr lang="en-US"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9123" marR="35944" marT="35944" marB="35944" anchor="ctr">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188726949"/>
                  </a:ext>
                </a:extLst>
              </a:tr>
            </a:tbl>
          </a:graphicData>
        </a:graphic>
      </p:graphicFrame>
    </p:spTree>
    <p:extLst>
      <p:ext uri="{BB962C8B-B14F-4D97-AF65-F5344CB8AC3E}">
        <p14:creationId xmlns:p14="http://schemas.microsoft.com/office/powerpoint/2010/main" val="46764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55C0DBA-25FA-4C8C-A076-988DCD4C0454}"/>
              </a:ext>
            </a:extLst>
          </p:cNvPr>
          <p:cNvSpPr>
            <a:spLocks noGrp="1"/>
          </p:cNvSpPr>
          <p:nvPr>
            <p:ph type="title"/>
          </p:nvPr>
        </p:nvSpPr>
        <p:spPr>
          <a:xfrm>
            <a:off x="860612" y="1138228"/>
            <a:ext cx="3793685" cy="3858767"/>
          </a:xfrm>
        </p:spPr>
        <p:txBody>
          <a:bodyPr anchor="ctr">
            <a:normAutofit/>
          </a:bodyPr>
          <a:lstStyle/>
          <a:p>
            <a:r>
              <a:rPr lang="en-US" sz="3600"/>
              <a:t>Submitting expense voucher</a:t>
            </a:r>
          </a:p>
        </p:txBody>
      </p:sp>
      <p:grpSp>
        <p:nvGrpSpPr>
          <p:cNvPr id="29" name="Group 28">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30" name="Rectangle 29">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0">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403826-3026-4831-860F-F6273B552ADC}"/>
              </a:ext>
            </a:extLst>
          </p:cNvPr>
          <p:cNvSpPr>
            <a:spLocks noGrp="1"/>
          </p:cNvSpPr>
          <p:nvPr>
            <p:ph idx="1"/>
          </p:nvPr>
        </p:nvSpPr>
        <p:spPr>
          <a:xfrm>
            <a:off x="5584483" y="1138228"/>
            <a:ext cx="5440680" cy="3858768"/>
          </a:xfrm>
        </p:spPr>
        <p:txBody>
          <a:bodyPr anchor="ctr">
            <a:normAutofit/>
          </a:bodyPr>
          <a:lstStyle/>
          <a:p>
            <a:pPr lvl="0">
              <a:lnSpc>
                <a:spcPct val="110000"/>
              </a:lnSpc>
            </a:pPr>
            <a:r>
              <a:rPr lang="en-US" sz="1000">
                <a:solidFill>
                  <a:srgbClr val="000000"/>
                </a:solidFill>
              </a:rPr>
              <a:t>Make sure Vouchers are filled out correctly and documentation is attached.</a:t>
            </a:r>
          </a:p>
          <a:p>
            <a:pPr lvl="0">
              <a:lnSpc>
                <a:spcPct val="110000"/>
              </a:lnSpc>
            </a:pPr>
            <a:r>
              <a:rPr lang="en-US" sz="1000">
                <a:solidFill>
                  <a:srgbClr val="000000"/>
                </a:solidFill>
              </a:rPr>
              <a:t>Expense account numbers are listed on the voucher.  These account numbers can be found on the Proposed Budget Worksheet.  Ex:  Commander’s Travel 5100DST011.  The account numbers will be the same for all Districts except the last two digits.  These two digits should be your District Number.  </a:t>
            </a:r>
          </a:p>
          <a:p>
            <a:pPr lvl="0">
              <a:lnSpc>
                <a:spcPct val="110000"/>
              </a:lnSpc>
            </a:pPr>
            <a:r>
              <a:rPr lang="en-US" sz="1000">
                <a:solidFill>
                  <a:srgbClr val="000000"/>
                </a:solidFill>
              </a:rPr>
              <a:t>Make sure that it has been approved by the District Commander or Finance Officer.  If voucher has not been approved, it will delay payment.</a:t>
            </a:r>
          </a:p>
          <a:p>
            <a:pPr lvl="0">
              <a:lnSpc>
                <a:spcPct val="110000"/>
              </a:lnSpc>
            </a:pPr>
            <a:r>
              <a:rPr lang="en-US" sz="1000">
                <a:solidFill>
                  <a:srgbClr val="000000"/>
                </a:solidFill>
              </a:rPr>
              <a:t>ALL vouchers should be submitted no later than 30 days from completion of travel.</a:t>
            </a:r>
          </a:p>
          <a:p>
            <a:pPr lvl="0">
              <a:lnSpc>
                <a:spcPct val="110000"/>
              </a:lnSpc>
            </a:pPr>
            <a:r>
              <a:rPr lang="en-US" sz="1000">
                <a:solidFill>
                  <a:srgbClr val="000000"/>
                </a:solidFill>
              </a:rPr>
              <a:t>Vouchers maybe submitted after the 30-day deadline; however, it must be brought up at District meeting for approval and those minutes attached to the expense report. </a:t>
            </a:r>
          </a:p>
          <a:p>
            <a:pPr lvl="0">
              <a:lnSpc>
                <a:spcPct val="110000"/>
              </a:lnSpc>
            </a:pPr>
            <a:r>
              <a:rPr lang="en-US" sz="1000">
                <a:solidFill>
                  <a:srgbClr val="000000"/>
                </a:solidFill>
              </a:rPr>
              <a:t>Approval authority can approve all vouchers except their own.  </a:t>
            </a:r>
          </a:p>
          <a:p>
            <a:pPr lvl="0">
              <a:lnSpc>
                <a:spcPct val="110000"/>
              </a:lnSpc>
            </a:pPr>
            <a:r>
              <a:rPr lang="en-US" sz="1000">
                <a:solidFill>
                  <a:srgbClr val="000000"/>
                </a:solidFill>
              </a:rPr>
              <a:t>Expense reports can be submitted by either of the below ways.</a:t>
            </a:r>
          </a:p>
          <a:p>
            <a:pPr lvl="0">
              <a:lnSpc>
                <a:spcPct val="110000"/>
              </a:lnSpc>
            </a:pPr>
            <a:r>
              <a:rPr lang="en-US" sz="1000">
                <a:solidFill>
                  <a:srgbClr val="000000"/>
                </a:solidFill>
              </a:rPr>
              <a:t>Email:  </a:t>
            </a:r>
            <a:r>
              <a:rPr lang="en-US" sz="1000" u="sng">
                <a:solidFill>
                  <a:srgbClr val="000000"/>
                </a:solidFill>
                <a:hlinkClick r:id="rId3"/>
              </a:rPr>
              <a:t>bookkeeper@legional.org</a:t>
            </a:r>
            <a:endParaRPr lang="en-US" sz="1000">
              <a:solidFill>
                <a:srgbClr val="000000"/>
              </a:solidFill>
            </a:endParaRPr>
          </a:p>
          <a:p>
            <a:pPr lvl="0">
              <a:lnSpc>
                <a:spcPct val="110000"/>
              </a:lnSpc>
            </a:pPr>
            <a:r>
              <a:rPr lang="en-US" sz="1000">
                <a:solidFill>
                  <a:srgbClr val="000000"/>
                </a:solidFill>
              </a:rPr>
              <a:t>Fax:  334-262-9694</a:t>
            </a:r>
          </a:p>
          <a:p>
            <a:pPr lvl="0">
              <a:lnSpc>
                <a:spcPct val="110000"/>
              </a:lnSpc>
            </a:pPr>
            <a:r>
              <a:rPr lang="en-US" sz="1000">
                <a:solidFill>
                  <a:srgbClr val="000000"/>
                </a:solidFill>
              </a:rPr>
              <a:t>Mai: P O Box 1069, Montgomery, Alabama 36101</a:t>
            </a:r>
          </a:p>
          <a:p>
            <a:pPr>
              <a:lnSpc>
                <a:spcPct val="110000"/>
              </a:lnSpc>
            </a:pPr>
            <a:endParaRPr lang="en-US" sz="1000" dirty="0">
              <a:solidFill>
                <a:srgbClr val="000000"/>
              </a:solidFill>
            </a:endParaRPr>
          </a:p>
        </p:txBody>
      </p:sp>
      <p:pic>
        <p:nvPicPr>
          <p:cNvPr id="35" name="Picture 34">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957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705FE3-A669-4C98-8058-08607B35C8ED}"/>
              </a:ext>
            </a:extLst>
          </p:cNvPr>
          <p:cNvPicPr/>
          <p:nvPr/>
        </p:nvPicPr>
        <p:blipFill rotWithShape="1">
          <a:blip r:embed="rId3">
            <a:extLst>
              <a:ext uri="{28A0092B-C50C-407E-A947-70E740481C1C}">
                <a14:useLocalDpi xmlns:a14="http://schemas.microsoft.com/office/drawing/2010/main" val="0"/>
              </a:ext>
            </a:extLst>
          </a:blip>
          <a:srcRect t="11583" r="-1" b="13415"/>
          <a:stretch/>
        </p:blipFill>
        <p:spPr>
          <a:xfrm>
            <a:off x="2" y="10"/>
            <a:ext cx="12191695" cy="6857990"/>
          </a:xfrm>
          <a:prstGeom prst="rect">
            <a:avLst/>
          </a:prstGeom>
        </p:spPr>
      </p:pic>
      <p:sp>
        <p:nvSpPr>
          <p:cNvPr id="11" name="Rectangle 10">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4FACF-3314-48A8-A698-D1CBBF1D62FC}"/>
              </a:ext>
            </a:extLst>
          </p:cNvPr>
          <p:cNvSpPr>
            <a:spLocks noGrp="1"/>
          </p:cNvSpPr>
          <p:nvPr>
            <p:ph type="title"/>
          </p:nvPr>
        </p:nvSpPr>
        <p:spPr>
          <a:xfrm>
            <a:off x="4063421" y="804520"/>
            <a:ext cx="6815731" cy="1049235"/>
          </a:xfrm>
        </p:spPr>
        <p:txBody>
          <a:bodyPr>
            <a:normAutofit/>
          </a:bodyPr>
          <a:lstStyle/>
          <a:p>
            <a:r>
              <a:rPr lang="en-US">
                <a:solidFill>
                  <a:srgbClr val="FFFFFE"/>
                </a:solidFill>
              </a:rPr>
              <a:t>Payment procedures at department headquarters</a:t>
            </a:r>
          </a:p>
        </p:txBody>
      </p:sp>
      <p:cxnSp>
        <p:nvCxnSpPr>
          <p:cNvPr id="13" name="Straight Connector 12">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A96D37"/>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7069BB1F-4273-4801-BB3E-BDDC06243B3E}"/>
              </a:ext>
            </a:extLst>
          </p:cNvPr>
          <p:cNvSpPr>
            <a:spLocks noGrp="1"/>
          </p:cNvSpPr>
          <p:nvPr>
            <p:ph idx="1"/>
          </p:nvPr>
        </p:nvSpPr>
        <p:spPr>
          <a:xfrm>
            <a:off x="4063421" y="2015733"/>
            <a:ext cx="6815731" cy="4021267"/>
          </a:xfrm>
        </p:spPr>
        <p:txBody>
          <a:bodyPr>
            <a:normAutofit/>
          </a:bodyPr>
          <a:lstStyle/>
          <a:p>
            <a:pPr lvl="0">
              <a:lnSpc>
                <a:spcPct val="110000"/>
              </a:lnSpc>
              <a:buClr>
                <a:srgbClr val="A96D37"/>
              </a:buClr>
            </a:pPr>
            <a:r>
              <a:rPr lang="en-US" sz="1900">
                <a:solidFill>
                  <a:srgbClr val="FFFFFE"/>
                </a:solidFill>
              </a:rPr>
              <a:t>All expense reports that are received by Wednesday of each week will be entered for that week’s reimbursements.  If received after Wednesday, they will be entered the following week.</a:t>
            </a:r>
          </a:p>
          <a:p>
            <a:pPr lvl="0">
              <a:lnSpc>
                <a:spcPct val="110000"/>
              </a:lnSpc>
              <a:buClr>
                <a:srgbClr val="A96D37"/>
              </a:buClr>
            </a:pPr>
            <a:r>
              <a:rPr lang="en-US" sz="1900">
                <a:solidFill>
                  <a:srgbClr val="FFFFFE"/>
                </a:solidFill>
              </a:rPr>
              <a:t>The Department Adjutant shall review/approve/disapprove all District Expense Vouchers every Thursday of the week.</a:t>
            </a:r>
          </a:p>
          <a:p>
            <a:pPr lvl="0">
              <a:lnSpc>
                <a:spcPct val="110000"/>
              </a:lnSpc>
              <a:buClr>
                <a:srgbClr val="A96D37"/>
              </a:buClr>
            </a:pPr>
            <a:r>
              <a:rPr lang="en-US" sz="1900">
                <a:solidFill>
                  <a:srgbClr val="FFFFFE"/>
                </a:solidFill>
              </a:rPr>
              <a:t>The Department Finance Officer shall review/approve/disapprove all District Expense Vouchers every Friday of the week</a:t>
            </a:r>
          </a:p>
          <a:p>
            <a:pPr lvl="0">
              <a:lnSpc>
                <a:spcPct val="110000"/>
              </a:lnSpc>
              <a:buClr>
                <a:srgbClr val="A96D37"/>
              </a:buClr>
            </a:pPr>
            <a:r>
              <a:rPr lang="en-US" sz="1900">
                <a:solidFill>
                  <a:srgbClr val="FFFFFE"/>
                </a:solidFill>
              </a:rPr>
              <a:t>Payments will be mailed the following Monday.  Please be on the lookout these payments come from a Company called Payment Operations and may look like junk mail.  The envelope will have payment enclosed on the outside. See below</a:t>
            </a:r>
          </a:p>
          <a:p>
            <a:pPr lvl="0">
              <a:lnSpc>
                <a:spcPct val="110000"/>
              </a:lnSpc>
              <a:buClr>
                <a:srgbClr val="A96D37"/>
              </a:buClr>
            </a:pPr>
            <a:endParaRPr lang="en-US" sz="1900">
              <a:solidFill>
                <a:srgbClr val="FFFFFE"/>
              </a:solidFill>
            </a:endParaRPr>
          </a:p>
          <a:p>
            <a:pPr>
              <a:lnSpc>
                <a:spcPct val="110000"/>
              </a:lnSpc>
              <a:buClr>
                <a:srgbClr val="A96D37"/>
              </a:buClr>
            </a:pPr>
            <a:endParaRPr lang="en-US" sz="1900">
              <a:solidFill>
                <a:srgbClr val="FFFFFE"/>
              </a:solidFill>
            </a:endParaRPr>
          </a:p>
        </p:txBody>
      </p:sp>
    </p:spTree>
    <p:extLst>
      <p:ext uri="{BB962C8B-B14F-4D97-AF65-F5344CB8AC3E}">
        <p14:creationId xmlns:p14="http://schemas.microsoft.com/office/powerpoint/2010/main" val="6413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8" name="Group 20">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2" name="Rectangle 21">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76A07-F8F8-4B77-806F-26D79CC625A5}"/>
              </a:ext>
            </a:extLst>
          </p:cNvPr>
          <p:cNvSpPr>
            <a:spLocks noGrp="1"/>
          </p:cNvSpPr>
          <p:nvPr>
            <p:ph type="title"/>
          </p:nvPr>
        </p:nvSpPr>
        <p:spPr>
          <a:xfrm>
            <a:off x="7218030" y="804520"/>
            <a:ext cx="3520367" cy="1049235"/>
          </a:xfrm>
        </p:spPr>
        <p:txBody>
          <a:bodyPr>
            <a:normAutofit/>
          </a:bodyPr>
          <a:lstStyle/>
          <a:p>
            <a:r>
              <a:rPr lang="en-US" sz="2200"/>
              <a:t>Understanding monthly budget reports</a:t>
            </a:r>
          </a:p>
        </p:txBody>
      </p:sp>
      <p:pic>
        <p:nvPicPr>
          <p:cNvPr id="12" name="Picture 11" descr="A screenshot of a computer&#10;&#10;Description automatically generated with low confidence">
            <a:extLst>
              <a:ext uri="{FF2B5EF4-FFF2-40B4-BE49-F238E27FC236}">
                <a16:creationId xmlns:a16="http://schemas.microsoft.com/office/drawing/2014/main" id="{59ABDFFA-300C-0AAB-1260-8A54E585E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223" y="1137466"/>
            <a:ext cx="4825148" cy="3823929"/>
          </a:xfrm>
          <a:prstGeom prst="rect">
            <a:avLst/>
          </a:prstGeom>
        </p:spPr>
      </p:pic>
      <p:sp>
        <p:nvSpPr>
          <p:cNvPr id="6" name="Content Placeholder 5">
            <a:extLst>
              <a:ext uri="{FF2B5EF4-FFF2-40B4-BE49-F238E27FC236}">
                <a16:creationId xmlns:a16="http://schemas.microsoft.com/office/drawing/2014/main" id="{A7A981C8-9C27-46D0-B4E1-5723F1A3D090}"/>
              </a:ext>
            </a:extLst>
          </p:cNvPr>
          <p:cNvSpPr>
            <a:spLocks noGrp="1"/>
          </p:cNvSpPr>
          <p:nvPr>
            <p:ph idx="1"/>
          </p:nvPr>
        </p:nvSpPr>
        <p:spPr>
          <a:xfrm>
            <a:off x="7218029" y="2015732"/>
            <a:ext cx="3520368" cy="3450613"/>
          </a:xfrm>
        </p:spPr>
        <p:txBody>
          <a:bodyPr>
            <a:normAutofit/>
          </a:bodyPr>
          <a:lstStyle/>
          <a:p>
            <a:pPr lvl="0">
              <a:lnSpc>
                <a:spcPct val="110000"/>
              </a:lnSpc>
            </a:pPr>
            <a:r>
              <a:rPr lang="en-US" dirty="0"/>
              <a:t>Monthly reports will be produced on/about the 15</a:t>
            </a:r>
            <a:r>
              <a:rPr lang="en-US" baseline="30000" dirty="0"/>
              <a:t>th</a:t>
            </a:r>
            <a:r>
              <a:rPr lang="en-US" dirty="0"/>
              <a:t> of each month.</a:t>
            </a:r>
            <a:endParaRPr lang="en-US"/>
          </a:p>
          <a:p>
            <a:pPr>
              <a:lnSpc>
                <a:spcPct val="110000"/>
              </a:lnSpc>
            </a:pPr>
            <a:r>
              <a:rPr lang="en-US" dirty="0"/>
              <a:t>District Commander’s will provide a list of names that they would like to receive these reports monthly</a:t>
            </a:r>
            <a:endParaRPr lang="en-US"/>
          </a:p>
          <a:p>
            <a:pPr>
              <a:lnSpc>
                <a:spcPct val="110000"/>
              </a:lnSpc>
            </a:pPr>
            <a:r>
              <a:rPr lang="en-US" dirty="0"/>
              <a:t>Please see Example 4 provided in your packet.</a:t>
            </a:r>
            <a:endParaRPr lang="en-US"/>
          </a:p>
          <a:p>
            <a:pPr>
              <a:lnSpc>
                <a:spcPct val="110000"/>
              </a:lnSpc>
            </a:pPr>
            <a:endParaRPr lang="en-US"/>
          </a:p>
        </p:txBody>
      </p:sp>
      <p:pic>
        <p:nvPicPr>
          <p:cNvPr id="29" name="Picture 28">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04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8CBC17C-2299-4B68-8B7B-3B56243CE4FC}"/>
              </a:ext>
            </a:extLst>
          </p:cNvPr>
          <p:cNvSpPr>
            <a:spLocks noGrp="1"/>
          </p:cNvSpPr>
          <p:nvPr>
            <p:ph type="title"/>
          </p:nvPr>
        </p:nvSpPr>
        <p:spPr>
          <a:xfrm>
            <a:off x="7218030" y="804520"/>
            <a:ext cx="3520367" cy="1049235"/>
          </a:xfrm>
        </p:spPr>
        <p:txBody>
          <a:bodyPr>
            <a:normAutofit/>
          </a:bodyPr>
          <a:lstStyle/>
          <a:p>
            <a:r>
              <a:rPr lang="en-US"/>
              <a:t>DISTRICT RESERVE BALANCE</a:t>
            </a:r>
          </a:p>
        </p:txBody>
      </p:sp>
      <p:sp>
        <p:nvSpPr>
          <p:cNvPr id="33" name="Rectangle 32">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5" name="Group 34">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36" name="Rectangle 35">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Table&#10;&#10;Description automatically generated">
            <a:extLst>
              <a:ext uri="{FF2B5EF4-FFF2-40B4-BE49-F238E27FC236}">
                <a16:creationId xmlns:a16="http://schemas.microsoft.com/office/drawing/2014/main" id="{FE0FFD75-880B-DF26-7824-93170D38F53F}"/>
              </a:ext>
            </a:extLst>
          </p:cNvPr>
          <p:cNvPicPr>
            <a:picLocks noChangeAspect="1"/>
          </p:cNvPicPr>
          <p:nvPr/>
        </p:nvPicPr>
        <p:blipFill rotWithShape="1">
          <a:blip r:embed="rId3">
            <a:extLst>
              <a:ext uri="{28A0092B-C50C-407E-A947-70E740481C1C}">
                <a14:useLocalDpi xmlns:a14="http://schemas.microsoft.com/office/drawing/2010/main" val="0"/>
              </a:ext>
            </a:extLst>
          </a:blip>
          <a:srcRect l="11225" r="27934" b="2"/>
          <a:stretch/>
        </p:blipFill>
        <p:spPr>
          <a:xfrm>
            <a:off x="1271223" y="1116345"/>
            <a:ext cx="4825148" cy="3866172"/>
          </a:xfrm>
          <a:prstGeom prst="rect">
            <a:avLst/>
          </a:prstGeom>
        </p:spPr>
      </p:pic>
      <p:sp>
        <p:nvSpPr>
          <p:cNvPr id="3" name="Content Placeholder 2">
            <a:extLst>
              <a:ext uri="{FF2B5EF4-FFF2-40B4-BE49-F238E27FC236}">
                <a16:creationId xmlns:a16="http://schemas.microsoft.com/office/drawing/2014/main" id="{3C89C1EB-2EC0-465F-A873-6AAB752D8235}"/>
              </a:ext>
            </a:extLst>
          </p:cNvPr>
          <p:cNvSpPr>
            <a:spLocks noGrp="1"/>
          </p:cNvSpPr>
          <p:nvPr>
            <p:ph idx="1"/>
          </p:nvPr>
        </p:nvSpPr>
        <p:spPr>
          <a:xfrm>
            <a:off x="7218029" y="2015732"/>
            <a:ext cx="3520368" cy="3450613"/>
          </a:xfrm>
        </p:spPr>
        <p:txBody>
          <a:bodyPr>
            <a:normAutofit/>
          </a:bodyPr>
          <a:lstStyle/>
          <a:p>
            <a:r>
              <a:rPr lang="en-US" dirty="0"/>
              <a:t>This number is your balance as of the Report.  As you can see in the report the 11</a:t>
            </a:r>
            <a:r>
              <a:rPr lang="en-US" baseline="30000" dirty="0"/>
              <a:t>th</a:t>
            </a:r>
            <a:r>
              <a:rPr lang="en-US" dirty="0"/>
              <a:t> District has $10,285.43 as of the July 31st report.  This number will be carried over each month.  </a:t>
            </a:r>
          </a:p>
          <a:p>
            <a:endParaRPr lang="en-US" dirty="0"/>
          </a:p>
        </p:txBody>
      </p:sp>
      <p:pic>
        <p:nvPicPr>
          <p:cNvPr id="39" name="Picture 38">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7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7" name="Rectangle 27">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29">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7AA8697-0173-44F6-A9AF-4402A0237F64}"/>
              </a:ext>
            </a:extLst>
          </p:cNvPr>
          <p:cNvSpPr>
            <a:spLocks noGrp="1"/>
          </p:cNvSpPr>
          <p:nvPr>
            <p:ph type="title"/>
          </p:nvPr>
        </p:nvSpPr>
        <p:spPr>
          <a:xfrm>
            <a:off x="7218030" y="804520"/>
            <a:ext cx="3520367" cy="1049235"/>
          </a:xfrm>
        </p:spPr>
        <p:txBody>
          <a:bodyPr>
            <a:normAutofit/>
          </a:bodyPr>
          <a:lstStyle/>
          <a:p>
            <a:r>
              <a:rPr lang="en-US"/>
              <a:t>REVENUE SECTION</a:t>
            </a:r>
            <a:endParaRPr lang="en-US" dirty="0"/>
          </a:p>
        </p:txBody>
      </p:sp>
      <p:sp>
        <p:nvSpPr>
          <p:cNvPr id="41" name="Rectangle 31">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2" name="Group 33">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35" name="Rectangle 34">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Table&#10;&#10;Description automatically generated">
            <a:extLst>
              <a:ext uri="{FF2B5EF4-FFF2-40B4-BE49-F238E27FC236}">
                <a16:creationId xmlns:a16="http://schemas.microsoft.com/office/drawing/2014/main" id="{53935EEA-F0B7-83BC-234B-6BF495AFEFC1}"/>
              </a:ext>
            </a:extLst>
          </p:cNvPr>
          <p:cNvPicPr>
            <a:picLocks noChangeAspect="1"/>
          </p:cNvPicPr>
          <p:nvPr/>
        </p:nvPicPr>
        <p:blipFill rotWithShape="1">
          <a:blip r:embed="rId3">
            <a:extLst>
              <a:ext uri="{28A0092B-C50C-407E-A947-70E740481C1C}">
                <a14:useLocalDpi xmlns:a14="http://schemas.microsoft.com/office/drawing/2010/main" val="0"/>
              </a:ext>
            </a:extLst>
          </a:blip>
          <a:srcRect l="11225" r="27934" b="2"/>
          <a:stretch/>
        </p:blipFill>
        <p:spPr>
          <a:xfrm>
            <a:off x="1271223" y="1116345"/>
            <a:ext cx="4825148" cy="3866172"/>
          </a:xfrm>
          <a:prstGeom prst="rect">
            <a:avLst/>
          </a:prstGeom>
        </p:spPr>
      </p:pic>
      <p:sp>
        <p:nvSpPr>
          <p:cNvPr id="3" name="Content Placeholder 2">
            <a:extLst>
              <a:ext uri="{FF2B5EF4-FFF2-40B4-BE49-F238E27FC236}">
                <a16:creationId xmlns:a16="http://schemas.microsoft.com/office/drawing/2014/main" id="{E4C5F882-60A2-450C-8B26-519CD6A80729}"/>
              </a:ext>
            </a:extLst>
          </p:cNvPr>
          <p:cNvSpPr>
            <a:spLocks noGrp="1"/>
          </p:cNvSpPr>
          <p:nvPr>
            <p:ph idx="1"/>
          </p:nvPr>
        </p:nvSpPr>
        <p:spPr>
          <a:xfrm>
            <a:off x="7218029" y="2015732"/>
            <a:ext cx="3520368" cy="3450613"/>
          </a:xfrm>
        </p:spPr>
        <p:txBody>
          <a:bodyPr>
            <a:normAutofit/>
          </a:bodyPr>
          <a:lstStyle/>
          <a:p>
            <a:pPr lvl="0">
              <a:lnSpc>
                <a:spcPct val="110000"/>
              </a:lnSpc>
            </a:pPr>
            <a:r>
              <a:rPr lang="en-US" sz="1000"/>
              <a:t>Actual number – This is what the District has received.  As you can see above.  The District received $864.20 as of July 31, 2022</a:t>
            </a:r>
          </a:p>
          <a:p>
            <a:pPr lvl="0">
              <a:lnSpc>
                <a:spcPct val="110000"/>
              </a:lnSpc>
            </a:pPr>
            <a:r>
              <a:rPr lang="en-US" sz="1000"/>
              <a:t>Budget number – This is what the District budgeted for the year. The 11</a:t>
            </a:r>
            <a:r>
              <a:rPr lang="en-US" sz="1000" baseline="30000"/>
              <a:t>th</a:t>
            </a:r>
            <a:r>
              <a:rPr lang="en-US" sz="1000"/>
              <a:t> District Budgeted $2,000.00 for the 2022/2023 year.  </a:t>
            </a:r>
          </a:p>
          <a:p>
            <a:pPr lvl="0">
              <a:lnSpc>
                <a:spcPct val="110000"/>
              </a:lnSpc>
            </a:pPr>
            <a:r>
              <a:rPr lang="en-US" sz="1000"/>
              <a:t>Var USD – If this number is RED that means a shortage.  If it is GREEN this means, there is an overage.  As you can see in the about reference report the number is RED.  11</a:t>
            </a:r>
            <a:r>
              <a:rPr lang="en-US" sz="1000" baseline="30000"/>
              <a:t>th</a:t>
            </a:r>
            <a:r>
              <a:rPr lang="en-US" sz="1000"/>
              <a:t> has a shortage of $1,135.50 from what they received versus what they budgeted.  </a:t>
            </a:r>
          </a:p>
          <a:p>
            <a:pPr lvl="0">
              <a:lnSpc>
                <a:spcPct val="110000"/>
              </a:lnSpc>
            </a:pPr>
            <a:r>
              <a:rPr lang="en-US" sz="1000"/>
              <a:t>Var % - If this number is RED then that means a shortage.  If it is GREEN this will mean, there is an overage.  As you can see in the about reference report the number is RED.  District is short -56.8% shortage from what they received versus what they budgeted.  </a:t>
            </a:r>
          </a:p>
          <a:p>
            <a:pPr>
              <a:lnSpc>
                <a:spcPct val="110000"/>
              </a:lnSpc>
            </a:pPr>
            <a:endParaRPr lang="en-US" sz="1000"/>
          </a:p>
        </p:txBody>
      </p:sp>
      <p:pic>
        <p:nvPicPr>
          <p:cNvPr id="38" name="Picture 37">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51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7167EDE-D73C-49DD-A9B0-19D06476FE59}"/>
              </a:ext>
            </a:extLst>
          </p:cNvPr>
          <p:cNvSpPr>
            <a:spLocks noGrp="1"/>
          </p:cNvSpPr>
          <p:nvPr>
            <p:ph type="title"/>
          </p:nvPr>
        </p:nvSpPr>
        <p:spPr>
          <a:xfrm>
            <a:off x="1451580" y="804520"/>
            <a:ext cx="3530157" cy="1049235"/>
          </a:xfrm>
        </p:spPr>
        <p:txBody>
          <a:bodyPr>
            <a:normAutofit/>
          </a:bodyPr>
          <a:lstStyle/>
          <a:p>
            <a:r>
              <a:rPr lang="en-US" dirty="0"/>
              <a:t>EXPENSES</a:t>
            </a:r>
          </a:p>
        </p:txBody>
      </p:sp>
      <p:sp>
        <p:nvSpPr>
          <p:cNvPr id="27" name="Rectangle 26">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18D22A12-2D62-4826-8A51-D5C9640C85FD}"/>
              </a:ext>
            </a:extLst>
          </p:cNvPr>
          <p:cNvSpPr>
            <a:spLocks noGrp="1"/>
          </p:cNvSpPr>
          <p:nvPr>
            <p:ph idx="1"/>
          </p:nvPr>
        </p:nvSpPr>
        <p:spPr>
          <a:xfrm>
            <a:off x="1451581" y="2015732"/>
            <a:ext cx="3526523" cy="3450613"/>
          </a:xfrm>
        </p:spPr>
        <p:txBody>
          <a:bodyPr>
            <a:normAutofit/>
          </a:bodyPr>
          <a:lstStyle/>
          <a:p>
            <a:pPr lvl="0">
              <a:lnSpc>
                <a:spcPct val="110000"/>
              </a:lnSpc>
            </a:pPr>
            <a:r>
              <a:rPr lang="en-US" sz="1100" dirty="0"/>
              <a:t>Actual number – This is what the District has spent.  As you can see above.  The District has not spent anything as of July 31st.</a:t>
            </a:r>
          </a:p>
          <a:p>
            <a:pPr lvl="0">
              <a:lnSpc>
                <a:spcPct val="110000"/>
              </a:lnSpc>
            </a:pPr>
            <a:r>
              <a:rPr lang="en-US" sz="1100" dirty="0"/>
              <a:t>Budget number – This is what the District budgeted for the year. The 11</a:t>
            </a:r>
            <a:r>
              <a:rPr lang="en-US" sz="1100" baseline="30000" dirty="0"/>
              <a:t>th</a:t>
            </a:r>
            <a:r>
              <a:rPr lang="en-US" sz="1100" dirty="0"/>
              <a:t> District Budgeted 2,000.00 for the 2022-2023 year.  </a:t>
            </a:r>
          </a:p>
          <a:p>
            <a:pPr lvl="0">
              <a:lnSpc>
                <a:spcPct val="110000"/>
              </a:lnSpc>
            </a:pPr>
            <a:r>
              <a:rPr lang="en-US" sz="1100" dirty="0"/>
              <a:t>Var USD – If this number is RED then that means they overspent on that line item.  If it is GREEN this will mean, they didn’t spend everything they budgeted for the year. </a:t>
            </a:r>
          </a:p>
          <a:p>
            <a:pPr lvl="0">
              <a:lnSpc>
                <a:spcPct val="110000"/>
              </a:lnSpc>
            </a:pPr>
            <a:r>
              <a:rPr lang="en-US" sz="1100" dirty="0"/>
              <a:t>Var % - If this number is RED then that means the District overspent for that line item.  If it is GREEN this will mean, that they underspent.  As you can see in the about reference report the number is GREEN.  </a:t>
            </a:r>
          </a:p>
          <a:p>
            <a:pPr marL="0" indent="0">
              <a:lnSpc>
                <a:spcPct val="110000"/>
              </a:lnSpc>
              <a:buNone/>
            </a:pPr>
            <a:endParaRPr lang="en-US" sz="1100" dirty="0"/>
          </a:p>
        </p:txBody>
      </p:sp>
      <p:grpSp>
        <p:nvGrpSpPr>
          <p:cNvPr id="29" name="Group 28">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30" name="Rectangle 29">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78ABCE6F-E567-3283-B96E-44FBF2ED2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926" y="2024851"/>
            <a:ext cx="4821551" cy="2049159"/>
          </a:xfrm>
          <a:prstGeom prst="rect">
            <a:avLst/>
          </a:prstGeom>
        </p:spPr>
      </p:pic>
      <p:pic>
        <p:nvPicPr>
          <p:cNvPr id="35" name="Picture 34">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72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82E1CF-294F-4DF5-B4DE-F65C8AB7AEB8}"/>
              </a:ext>
            </a:extLst>
          </p:cNvPr>
          <p:cNvSpPr>
            <a:spLocks noGrp="1"/>
          </p:cNvSpPr>
          <p:nvPr>
            <p:ph type="title"/>
          </p:nvPr>
        </p:nvSpPr>
        <p:spPr>
          <a:xfrm>
            <a:off x="849683" y="1240076"/>
            <a:ext cx="2727813" cy="4584527"/>
          </a:xfrm>
        </p:spPr>
        <p:txBody>
          <a:bodyPr>
            <a:normAutofit/>
          </a:bodyPr>
          <a:lstStyle/>
          <a:p>
            <a:r>
              <a:rPr lang="en-US" sz="2500">
                <a:solidFill>
                  <a:srgbClr val="FFFFFF"/>
                </a:solidFill>
              </a:rPr>
              <a:t>Net Income/(loss before tax, net income, and total comprehensive income</a:t>
            </a:r>
          </a:p>
        </p:txBody>
      </p:sp>
      <p:sp>
        <p:nvSpPr>
          <p:cNvPr id="3" name="Content Placeholder 2">
            <a:extLst>
              <a:ext uri="{FF2B5EF4-FFF2-40B4-BE49-F238E27FC236}">
                <a16:creationId xmlns:a16="http://schemas.microsoft.com/office/drawing/2014/main" id="{7D7C8F82-B611-4B7B-A1F8-113E8BFD9373}"/>
              </a:ext>
            </a:extLst>
          </p:cNvPr>
          <p:cNvSpPr>
            <a:spLocks noGrp="1"/>
          </p:cNvSpPr>
          <p:nvPr>
            <p:ph idx="1"/>
          </p:nvPr>
        </p:nvSpPr>
        <p:spPr>
          <a:xfrm>
            <a:off x="4705594" y="1240077"/>
            <a:ext cx="6034827" cy="4916465"/>
          </a:xfrm>
        </p:spPr>
        <p:txBody>
          <a:bodyPr anchor="t">
            <a:normAutofit/>
          </a:bodyPr>
          <a:lstStyle/>
          <a:p>
            <a:pPr lvl="0"/>
            <a:r>
              <a:rPr lang="en-US"/>
              <a:t>All these numbers in each column is the Sum of Revenue minus Expenses.  As you can see 11</a:t>
            </a:r>
            <a:r>
              <a:rPr lang="en-US" baseline="30000"/>
              <a:t>th</a:t>
            </a:r>
            <a:r>
              <a:rPr lang="en-US"/>
              <a:t> District is to the good.  They Received more income than they expensed out for July. They have $864.50. </a:t>
            </a:r>
          </a:p>
          <a:p>
            <a:pPr lvl="0"/>
            <a:r>
              <a:rPr lang="en-US"/>
              <a:t>What happens if this number is in the negative?  Well, this will be deducted from the District Reserve balance here at Department Headquarters.</a:t>
            </a:r>
          </a:p>
          <a:p>
            <a:pPr lvl="0"/>
            <a:r>
              <a:rPr lang="en-US"/>
              <a:t>What happens if this number is in the positive?  This number will be added to the District Reserve Balance.</a:t>
            </a:r>
          </a:p>
          <a:p>
            <a:endParaRPr lang="en-US" dirty="0"/>
          </a:p>
        </p:txBody>
      </p:sp>
    </p:spTree>
    <p:extLst>
      <p:ext uri="{BB962C8B-B14F-4D97-AF65-F5344CB8AC3E}">
        <p14:creationId xmlns:p14="http://schemas.microsoft.com/office/powerpoint/2010/main" val="428368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7543-62A2-4571-8C83-8690EABB6A35}"/>
              </a:ext>
            </a:extLst>
          </p:cNvPr>
          <p:cNvSpPr>
            <a:spLocks noGrp="1"/>
          </p:cNvSpPr>
          <p:nvPr>
            <p:ph type="title"/>
          </p:nvPr>
        </p:nvSpPr>
        <p:spPr>
          <a:xfrm>
            <a:off x="1136428" y="627564"/>
            <a:ext cx="7474172" cy="1325563"/>
          </a:xfrm>
        </p:spPr>
        <p:txBody>
          <a:bodyPr>
            <a:normAutofit/>
          </a:bodyPr>
          <a:lstStyle/>
          <a:p>
            <a:r>
              <a:rPr lang="en-US"/>
              <a:t>Proposed annual budgets</a:t>
            </a:r>
            <a:endParaRPr lang="en-US" dirty="0"/>
          </a:p>
        </p:txBody>
      </p:sp>
      <p:graphicFrame>
        <p:nvGraphicFramePr>
          <p:cNvPr id="9" name="Content Placeholder 2">
            <a:extLst>
              <a:ext uri="{FF2B5EF4-FFF2-40B4-BE49-F238E27FC236}">
                <a16:creationId xmlns:a16="http://schemas.microsoft.com/office/drawing/2014/main" id="{98098821-1980-8563-7192-CE5CFACE255B}"/>
              </a:ext>
            </a:extLst>
          </p:cNvPr>
          <p:cNvGraphicFramePr>
            <a:graphicFrameLocks noGrp="1"/>
          </p:cNvGraphicFramePr>
          <p:nvPr>
            <p:ph idx="1"/>
          </p:nvPr>
        </p:nvGraphicFramePr>
        <p:xfrm>
          <a:off x="1136429" y="2278173"/>
          <a:ext cx="6467867"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a:extLst>
              <a:ext uri="{FF2B5EF4-FFF2-40B4-BE49-F238E27FC236}">
                <a16:creationId xmlns:a16="http://schemas.microsoft.com/office/drawing/2014/main" id="{986A8106-9933-4627-98DB-9C49B8E351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8440" y="2548156"/>
            <a:ext cx="1748545" cy="1761688"/>
          </a:xfrm>
          <a:prstGeom prst="rect">
            <a:avLst/>
          </a:prstGeom>
        </p:spPr>
      </p:pic>
    </p:spTree>
    <p:extLst>
      <p:ext uri="{BB962C8B-B14F-4D97-AF65-F5344CB8AC3E}">
        <p14:creationId xmlns:p14="http://schemas.microsoft.com/office/powerpoint/2010/main" val="325110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 name="Rectangle 30">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DE4BCB-A387-4BAF-A54E-F1CA1A4016D0}"/>
              </a:ext>
            </a:extLst>
          </p:cNvPr>
          <p:cNvPicPr>
            <a:picLocks noChangeAspect="1"/>
          </p:cNvPicPr>
          <p:nvPr/>
        </p:nvPicPr>
        <p:blipFill rotWithShape="1">
          <a:blip r:embed="rId4">
            <a:alphaModFix amt="50000"/>
          </a:blip>
          <a:srcRect t="12499" r="-1" b="12499"/>
          <a:stretch/>
        </p:blipFill>
        <p:spPr>
          <a:xfrm>
            <a:off x="20" y="10"/>
            <a:ext cx="12191675" cy="6857990"/>
          </a:xfrm>
          <a:prstGeom prst="rect">
            <a:avLst/>
          </a:prstGeom>
        </p:spPr>
      </p:pic>
      <p:sp>
        <p:nvSpPr>
          <p:cNvPr id="2" name="Title 1">
            <a:extLst>
              <a:ext uri="{FF2B5EF4-FFF2-40B4-BE49-F238E27FC236}">
                <a16:creationId xmlns:a16="http://schemas.microsoft.com/office/drawing/2014/main" id="{E0C33892-11AE-4207-8AAD-C0F5DA2DD205}"/>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t>Questions</a:t>
            </a:r>
          </a:p>
        </p:txBody>
      </p:sp>
      <p:cxnSp>
        <p:nvCxnSpPr>
          <p:cNvPr id="33" name="Straight Connector 32">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7170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4" name="Rectangle 1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1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5" name="Rectangle 2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564FE5C-247C-4CAE-9AD9-8285A2678D24}"/>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100"/>
              <a:t>Proposed district budget worksheet</a:t>
            </a:r>
          </a:p>
        </p:txBody>
      </p:sp>
      <p:cxnSp>
        <p:nvCxnSpPr>
          <p:cNvPr id="36" name="Straight Connector 2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Proposed District Budget Worksheet - Excel">
            <a:extLst>
              <a:ext uri="{FF2B5EF4-FFF2-40B4-BE49-F238E27FC236}">
                <a16:creationId xmlns:a16="http://schemas.microsoft.com/office/drawing/2014/main" id="{2156E95A-8134-4FEE-BEFA-947B8175B5C4}"/>
              </a:ext>
            </a:extLst>
          </p:cNvPr>
          <p:cNvPicPr>
            <a:picLocks noChangeAspect="1"/>
          </p:cNvPicPr>
          <p:nvPr/>
        </p:nvPicPr>
        <p:blipFill rotWithShape="1">
          <a:blip r:embed="rId4">
            <a:extLst>
              <a:ext uri="{28A0092B-C50C-407E-A947-70E740481C1C}">
                <a14:useLocalDpi xmlns:a14="http://schemas.microsoft.com/office/drawing/2010/main" val="0"/>
              </a:ext>
            </a:extLst>
          </a:blip>
          <a:srcRect l="4320" t="35266" r="1" b="21294"/>
          <a:stretch/>
        </p:blipFill>
        <p:spPr>
          <a:xfrm>
            <a:off x="6350465" y="729586"/>
            <a:ext cx="5669549" cy="4803464"/>
          </a:xfrm>
          <a:prstGeom prst="rect">
            <a:avLst/>
          </a:prstGeom>
        </p:spPr>
      </p:pic>
      <p:pic>
        <p:nvPicPr>
          <p:cNvPr id="37" name="Picture 3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7C5CB14-71DF-4965-A759-D46027C5B553}"/>
              </a:ext>
            </a:extLst>
          </p:cNvPr>
          <p:cNvSpPr txBox="1"/>
          <p:nvPr/>
        </p:nvSpPr>
        <p:spPr>
          <a:xfrm>
            <a:off x="933061" y="3946849"/>
            <a:ext cx="4833257" cy="954107"/>
          </a:xfrm>
          <a:prstGeom prst="rect">
            <a:avLst/>
          </a:prstGeom>
          <a:noFill/>
        </p:spPr>
        <p:txBody>
          <a:bodyPr wrap="square" rtlCol="0">
            <a:spAutoFit/>
          </a:bodyPr>
          <a:lstStyle/>
          <a:p>
            <a:pPr algn="ctr"/>
            <a:r>
              <a:rPr lang="en-US" sz="2800" dirty="0">
                <a:latin typeface="Century Gothic" panose="020B0502020202020204" pitchFamily="34" charset="0"/>
              </a:rPr>
              <a:t>See Example 1 located in your packet</a:t>
            </a:r>
          </a:p>
        </p:txBody>
      </p:sp>
    </p:spTree>
    <p:extLst>
      <p:ext uri="{BB962C8B-B14F-4D97-AF65-F5344CB8AC3E}">
        <p14:creationId xmlns:p14="http://schemas.microsoft.com/office/powerpoint/2010/main" val="82102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5" name="Group 14">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16" name="Rectangle 15">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2A9F0B9-6F28-4315-8840-BF26518C3397}"/>
              </a:ext>
            </a:extLst>
          </p:cNvPr>
          <p:cNvSpPr>
            <a:spLocks noGrp="1"/>
          </p:cNvSpPr>
          <p:nvPr>
            <p:ph type="title"/>
          </p:nvPr>
        </p:nvSpPr>
        <p:spPr>
          <a:xfrm>
            <a:off x="7218030" y="804520"/>
            <a:ext cx="3520367" cy="1049235"/>
          </a:xfrm>
        </p:spPr>
        <p:txBody>
          <a:bodyPr>
            <a:normAutofit/>
          </a:bodyPr>
          <a:lstStyle/>
          <a:p>
            <a:r>
              <a:rPr lang="en-US" sz="2700"/>
              <a:t>Reserve balances – 2070 dst0xx</a:t>
            </a:r>
          </a:p>
        </p:txBody>
      </p:sp>
      <p:pic>
        <p:nvPicPr>
          <p:cNvPr id="6" name="Picture 5" descr="Proposed District Budget Worksheet - Excel">
            <a:extLst>
              <a:ext uri="{FF2B5EF4-FFF2-40B4-BE49-F238E27FC236}">
                <a16:creationId xmlns:a16="http://schemas.microsoft.com/office/drawing/2014/main" id="{CE0A65EB-389E-4101-BEEA-97D21C0C2D83}"/>
              </a:ext>
            </a:extLst>
          </p:cNvPr>
          <p:cNvPicPr>
            <a:picLocks noChangeAspect="1"/>
          </p:cNvPicPr>
          <p:nvPr/>
        </p:nvPicPr>
        <p:blipFill rotWithShape="1">
          <a:blip r:embed="rId3">
            <a:extLst>
              <a:ext uri="{28A0092B-C50C-407E-A947-70E740481C1C}">
                <a14:useLocalDpi xmlns:a14="http://schemas.microsoft.com/office/drawing/2010/main" val="0"/>
              </a:ext>
            </a:extLst>
          </a:blip>
          <a:srcRect l="4168" t="29593" r="3627" b="5177"/>
          <a:stretch/>
        </p:blipFill>
        <p:spPr>
          <a:xfrm>
            <a:off x="1271223" y="2119244"/>
            <a:ext cx="4825148" cy="1860373"/>
          </a:xfrm>
          <a:prstGeom prst="rect">
            <a:avLst/>
          </a:prstGeom>
        </p:spPr>
      </p:pic>
      <p:sp>
        <p:nvSpPr>
          <p:cNvPr id="3" name="Content Placeholder 2">
            <a:extLst>
              <a:ext uri="{FF2B5EF4-FFF2-40B4-BE49-F238E27FC236}">
                <a16:creationId xmlns:a16="http://schemas.microsoft.com/office/drawing/2014/main" id="{51F27F5D-CE63-4B3D-A665-F95F93C0FE12}"/>
              </a:ext>
            </a:extLst>
          </p:cNvPr>
          <p:cNvSpPr>
            <a:spLocks noGrp="1"/>
          </p:cNvSpPr>
          <p:nvPr>
            <p:ph idx="1"/>
          </p:nvPr>
        </p:nvSpPr>
        <p:spPr>
          <a:xfrm>
            <a:off x="7218029" y="2015732"/>
            <a:ext cx="3520368" cy="3450613"/>
          </a:xfrm>
        </p:spPr>
        <p:txBody>
          <a:bodyPr>
            <a:normAutofit/>
          </a:bodyPr>
          <a:lstStyle/>
          <a:p>
            <a:pPr lvl="0"/>
            <a:r>
              <a:rPr lang="en-US" dirty="0"/>
              <a:t>If required and voted upon Districts may use part of their reserve balances.  </a:t>
            </a:r>
          </a:p>
          <a:p>
            <a:pPr lvl="0"/>
            <a:r>
              <a:rPr lang="en-US" dirty="0"/>
              <a:t>Minutes of said meeting must be attached to the proposed budget with exact reserve amount to be used. </a:t>
            </a:r>
          </a:p>
          <a:p>
            <a:endParaRPr lang="en-US" dirty="0"/>
          </a:p>
        </p:txBody>
      </p:sp>
      <p:pic>
        <p:nvPicPr>
          <p:cNvPr id="23" name="Picture 22">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1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AF85-DAB6-4ACB-8DC5-4916FFD161E5}"/>
              </a:ext>
            </a:extLst>
          </p:cNvPr>
          <p:cNvSpPr>
            <a:spLocks noGrp="1"/>
          </p:cNvSpPr>
          <p:nvPr>
            <p:ph type="title"/>
          </p:nvPr>
        </p:nvSpPr>
        <p:spPr/>
        <p:txBody>
          <a:bodyPr>
            <a:normAutofit/>
          </a:bodyPr>
          <a:lstStyle/>
          <a:p>
            <a:r>
              <a:rPr lang="en-US" dirty="0"/>
              <a:t>District dues – 4200dst0xx</a:t>
            </a:r>
          </a:p>
        </p:txBody>
      </p:sp>
      <p:graphicFrame>
        <p:nvGraphicFramePr>
          <p:cNvPr id="5" name="Content Placeholder 2">
            <a:extLst>
              <a:ext uri="{FF2B5EF4-FFF2-40B4-BE49-F238E27FC236}">
                <a16:creationId xmlns:a16="http://schemas.microsoft.com/office/drawing/2014/main" id="{31C7A73D-19AA-4A03-8020-A54C438DE27A}"/>
              </a:ext>
            </a:extLst>
          </p:cNvPr>
          <p:cNvGraphicFramePr>
            <a:graphicFrameLocks noGrp="1"/>
          </p:cNvGraphicFramePr>
          <p:nvPr>
            <p:ph idx="1"/>
            <p:extLst>
              <p:ext uri="{D42A27DB-BD31-4B8C-83A1-F6EECF244321}">
                <p14:modId xmlns:p14="http://schemas.microsoft.com/office/powerpoint/2010/main" val="3080829210"/>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129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6F0BE-537B-4368-9201-FEC90A93144E}"/>
              </a:ext>
            </a:extLst>
          </p:cNvPr>
          <p:cNvSpPr txBox="1"/>
          <p:nvPr/>
        </p:nvSpPr>
        <p:spPr>
          <a:xfrm>
            <a:off x="7715056" y="527641"/>
            <a:ext cx="3694922" cy="1477328"/>
          </a:xfrm>
          <a:prstGeom prst="rect">
            <a:avLst/>
          </a:prstGeom>
          <a:noFill/>
        </p:spPr>
        <p:txBody>
          <a:bodyPr wrap="square" rtlCol="0">
            <a:spAutoFit/>
          </a:bodyPr>
          <a:lstStyle/>
          <a:p>
            <a:r>
              <a:rPr lang="en-US" dirty="0"/>
              <a:t>As you can see the 11</a:t>
            </a:r>
            <a:r>
              <a:rPr lang="en-US" baseline="30000" dirty="0"/>
              <a:t>th</a:t>
            </a:r>
            <a:r>
              <a:rPr lang="en-US" dirty="0"/>
              <a:t> District has 463 members.  To calculate their District Dues for the Budget they will take 463 x $3.25. This will give them $1,504.75</a:t>
            </a:r>
          </a:p>
        </p:txBody>
      </p:sp>
      <p:graphicFrame>
        <p:nvGraphicFramePr>
          <p:cNvPr id="10" name="Content Placeholder 9">
            <a:extLst>
              <a:ext uri="{FF2B5EF4-FFF2-40B4-BE49-F238E27FC236}">
                <a16:creationId xmlns:a16="http://schemas.microsoft.com/office/drawing/2014/main" id="{003F4AF9-DFC7-8704-D704-78C746016850}"/>
              </a:ext>
            </a:extLst>
          </p:cNvPr>
          <p:cNvGraphicFramePr>
            <a:graphicFrameLocks noGrp="1"/>
          </p:cNvGraphicFramePr>
          <p:nvPr>
            <p:ph idx="1"/>
            <p:extLst>
              <p:ext uri="{D42A27DB-BD31-4B8C-83A1-F6EECF244321}">
                <p14:modId xmlns:p14="http://schemas.microsoft.com/office/powerpoint/2010/main" val="2899425568"/>
              </p:ext>
            </p:extLst>
          </p:nvPr>
        </p:nvGraphicFramePr>
        <p:xfrm>
          <a:off x="325438" y="1393984"/>
          <a:ext cx="4914900" cy="3186430"/>
        </p:xfrm>
        <a:graphic>
          <a:graphicData uri="http://schemas.openxmlformats.org/drawingml/2006/table">
            <a:tbl>
              <a:tblPr>
                <a:tableStyleId>{5C22544A-7EE6-4342-B048-85BDC9FD1C3A}</a:tableStyleId>
              </a:tblPr>
              <a:tblGrid>
                <a:gridCol w="584200">
                  <a:extLst>
                    <a:ext uri="{9D8B030D-6E8A-4147-A177-3AD203B41FA5}">
                      <a16:colId xmlns:a16="http://schemas.microsoft.com/office/drawing/2014/main" val="1462286840"/>
                    </a:ext>
                  </a:extLst>
                </a:gridCol>
                <a:gridCol w="584200">
                  <a:extLst>
                    <a:ext uri="{9D8B030D-6E8A-4147-A177-3AD203B41FA5}">
                      <a16:colId xmlns:a16="http://schemas.microsoft.com/office/drawing/2014/main" val="1741963107"/>
                    </a:ext>
                  </a:extLst>
                </a:gridCol>
                <a:gridCol w="685800">
                  <a:extLst>
                    <a:ext uri="{9D8B030D-6E8A-4147-A177-3AD203B41FA5}">
                      <a16:colId xmlns:a16="http://schemas.microsoft.com/office/drawing/2014/main" val="3321277625"/>
                    </a:ext>
                  </a:extLst>
                </a:gridCol>
                <a:gridCol w="584200">
                  <a:extLst>
                    <a:ext uri="{9D8B030D-6E8A-4147-A177-3AD203B41FA5}">
                      <a16:colId xmlns:a16="http://schemas.microsoft.com/office/drawing/2014/main" val="370769204"/>
                    </a:ext>
                  </a:extLst>
                </a:gridCol>
                <a:gridCol w="584200">
                  <a:extLst>
                    <a:ext uri="{9D8B030D-6E8A-4147-A177-3AD203B41FA5}">
                      <a16:colId xmlns:a16="http://schemas.microsoft.com/office/drawing/2014/main" val="670782701"/>
                    </a:ext>
                  </a:extLst>
                </a:gridCol>
                <a:gridCol w="584200">
                  <a:extLst>
                    <a:ext uri="{9D8B030D-6E8A-4147-A177-3AD203B41FA5}">
                      <a16:colId xmlns:a16="http://schemas.microsoft.com/office/drawing/2014/main" val="3354055146"/>
                    </a:ext>
                  </a:extLst>
                </a:gridCol>
                <a:gridCol w="584200">
                  <a:extLst>
                    <a:ext uri="{9D8B030D-6E8A-4147-A177-3AD203B41FA5}">
                      <a16:colId xmlns:a16="http://schemas.microsoft.com/office/drawing/2014/main" val="844170914"/>
                    </a:ext>
                  </a:extLst>
                </a:gridCol>
                <a:gridCol w="723900">
                  <a:extLst>
                    <a:ext uri="{9D8B030D-6E8A-4147-A177-3AD203B41FA5}">
                      <a16:colId xmlns:a16="http://schemas.microsoft.com/office/drawing/2014/main" val="821998523"/>
                    </a:ext>
                  </a:extLst>
                </a:gridCol>
              </a:tblGrid>
              <a:tr h="177800">
                <a:tc>
                  <a:txBody>
                    <a:bodyPr/>
                    <a:lstStyle/>
                    <a:p>
                      <a:pPr algn="ctr" fontAlgn="b"/>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District Standings </a:t>
                      </a:r>
                      <a:endParaRPr lang="en-US" sz="1100" b="1" i="1"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1324993158"/>
                  </a:ext>
                </a:extLst>
              </a:tr>
              <a:tr h="177800">
                <a:tc>
                  <a:txBody>
                    <a:bodyPr/>
                    <a:lstStyle/>
                    <a:p>
                      <a:pPr algn="ctr" fontAlgn="b"/>
                      <a:r>
                        <a:rPr lang="en-US" sz="1100" u="none" strike="noStrike">
                          <a:effectLst/>
                        </a:rPr>
                        <a:t>Dist</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New</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PUFL</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Reg</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900" u="none" strike="noStrike">
                          <a:effectLst/>
                        </a:rPr>
                        <a:t>HQ Trans</a:t>
                      </a:r>
                      <a:endParaRPr lang="en-US" sz="9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Total</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Goal</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Percent</a:t>
                      </a:r>
                      <a:endParaRPr lang="en-US" sz="1100" b="1"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1866659676"/>
                  </a:ext>
                </a:extLst>
              </a:tr>
              <a:tr h="177800">
                <a:tc>
                  <a:txBody>
                    <a:bodyPr/>
                    <a:lstStyle/>
                    <a:p>
                      <a:pPr algn="ctr" fontAlgn="b"/>
                      <a:r>
                        <a:rPr lang="en-US" sz="1100" u="none" strike="noStrike" dirty="0">
                          <a:effectLst/>
                          <a:highlight>
                            <a:srgbClr val="FFFF00"/>
                          </a:highlight>
                        </a:rPr>
                        <a:t>11th</a:t>
                      </a:r>
                      <a:endParaRPr lang="en-US" sz="1100" b="1" i="0" u="none" strike="noStrike" dirty="0">
                        <a:solidFill>
                          <a:srgbClr val="000000"/>
                        </a:solidFill>
                        <a:effectLst/>
                        <a:highlight>
                          <a:srgbClr val="FFFF00"/>
                        </a:highlight>
                        <a:latin typeface="Georgia Pro Cond" panose="02040506050405020303" pitchFamily="18" charset="0"/>
                      </a:endParaRPr>
                    </a:p>
                  </a:txBody>
                  <a:tcPr marL="6350" marR="6350" marT="6350" marB="0" anchor="b"/>
                </a:tc>
                <a:tc>
                  <a:txBody>
                    <a:bodyPr/>
                    <a:lstStyle/>
                    <a:p>
                      <a:pPr algn="ctr" fontAlgn="b"/>
                      <a:r>
                        <a:rPr lang="en-US" sz="1100" u="none" strike="noStrike" dirty="0">
                          <a:effectLst/>
                          <a:highlight>
                            <a:srgbClr val="FFFF00"/>
                          </a:highlight>
                        </a:rPr>
                        <a:t>9</a:t>
                      </a:r>
                      <a:endParaRPr lang="en-US" sz="1100" b="0" i="0" u="none" strike="noStrike" dirty="0">
                        <a:solidFill>
                          <a:srgbClr val="000000"/>
                        </a:solidFill>
                        <a:effectLst/>
                        <a:highlight>
                          <a:srgbClr val="FFFF00"/>
                        </a:highlight>
                        <a:latin typeface="Georgia Pro Cond" panose="02040506050405020303" pitchFamily="18" charset="0"/>
                      </a:endParaRPr>
                    </a:p>
                  </a:txBody>
                  <a:tcPr marL="6350" marR="6350" marT="6350" marB="0" anchor="b"/>
                </a:tc>
                <a:tc>
                  <a:txBody>
                    <a:bodyPr/>
                    <a:lstStyle/>
                    <a:p>
                      <a:pPr algn="ctr" fontAlgn="b"/>
                      <a:r>
                        <a:rPr lang="en-US" sz="1100" u="none" strike="noStrike" dirty="0">
                          <a:effectLst/>
                          <a:highlight>
                            <a:srgbClr val="FFFF00"/>
                          </a:highlight>
                        </a:rPr>
                        <a:t>86</a:t>
                      </a:r>
                      <a:endParaRPr lang="en-US" sz="1100" b="0" i="0" u="none" strike="noStrike" dirty="0">
                        <a:solidFill>
                          <a:srgbClr val="000000"/>
                        </a:solidFill>
                        <a:effectLst/>
                        <a:highlight>
                          <a:srgbClr val="FFFF00"/>
                        </a:highlight>
                        <a:latin typeface="Georgia Pro Cond" panose="02040506050405020303" pitchFamily="18" charset="0"/>
                      </a:endParaRPr>
                    </a:p>
                  </a:txBody>
                  <a:tcPr marL="6350" marR="6350" marT="6350" marB="0" anchor="b"/>
                </a:tc>
                <a:tc>
                  <a:txBody>
                    <a:bodyPr/>
                    <a:lstStyle/>
                    <a:p>
                      <a:pPr algn="ctr" fontAlgn="b"/>
                      <a:r>
                        <a:rPr lang="en-US" sz="1100" u="none" strike="noStrike" dirty="0">
                          <a:effectLst/>
                          <a:highlight>
                            <a:srgbClr val="FFFF00"/>
                          </a:highlight>
                        </a:rPr>
                        <a:t>368</a:t>
                      </a:r>
                      <a:endParaRPr lang="en-US" sz="1100" b="0" i="0" u="none" strike="noStrike" dirty="0">
                        <a:solidFill>
                          <a:srgbClr val="000000"/>
                        </a:solidFill>
                        <a:effectLst/>
                        <a:highlight>
                          <a:srgbClr val="FFFF00"/>
                        </a:highlight>
                        <a:latin typeface="Georgia Pro Cond" panose="02040506050405020303" pitchFamily="18" charset="0"/>
                      </a:endParaRPr>
                    </a:p>
                  </a:txBody>
                  <a:tcPr marL="6350" marR="6350" marT="6350" marB="0" anchor="b"/>
                </a:tc>
                <a:tc>
                  <a:txBody>
                    <a:bodyPr/>
                    <a:lstStyle/>
                    <a:p>
                      <a:pPr algn="ctr" fontAlgn="b"/>
                      <a:r>
                        <a:rPr lang="en-US" sz="1100" u="none" strike="noStrike">
                          <a:effectLst/>
                          <a:highlight>
                            <a:srgbClr val="FFFF00"/>
                          </a:highlight>
                        </a:rPr>
                        <a:t>0</a:t>
                      </a:r>
                      <a:endParaRPr lang="en-US" sz="1100" b="0" i="0" u="none" strike="noStrike">
                        <a:solidFill>
                          <a:srgbClr val="000000"/>
                        </a:solidFill>
                        <a:effectLst/>
                        <a:highlight>
                          <a:srgbClr val="FFFF00"/>
                        </a:highlight>
                        <a:latin typeface="Georgia Pro Cond" panose="02040506050405020303" pitchFamily="18" charset="0"/>
                      </a:endParaRPr>
                    </a:p>
                  </a:txBody>
                  <a:tcPr marL="6350" marR="6350" marT="6350" marB="0" anchor="b"/>
                </a:tc>
                <a:tc>
                  <a:txBody>
                    <a:bodyPr/>
                    <a:lstStyle/>
                    <a:p>
                      <a:pPr algn="ctr" fontAlgn="b"/>
                      <a:r>
                        <a:rPr lang="en-US" sz="1100" u="none" strike="noStrike" dirty="0">
                          <a:effectLst/>
                          <a:highlight>
                            <a:srgbClr val="FFFF00"/>
                          </a:highlight>
                        </a:rPr>
                        <a:t>463</a:t>
                      </a:r>
                      <a:endParaRPr lang="en-US" sz="1100" b="0" i="0" u="none" strike="noStrike" dirty="0">
                        <a:solidFill>
                          <a:srgbClr val="000000"/>
                        </a:solidFill>
                        <a:effectLst/>
                        <a:highlight>
                          <a:srgbClr val="FFFF00"/>
                        </a:highlight>
                        <a:latin typeface="Georgia Pro Cond" panose="02040506050405020303" pitchFamily="18" charset="0"/>
                      </a:endParaRPr>
                    </a:p>
                  </a:txBody>
                  <a:tcPr marL="6350" marR="6350" marT="6350" marB="0" anchor="b"/>
                </a:tc>
                <a:tc>
                  <a:txBody>
                    <a:bodyPr/>
                    <a:lstStyle/>
                    <a:p>
                      <a:pPr algn="ctr" fontAlgn="b"/>
                      <a:r>
                        <a:rPr lang="en-US" sz="1100" u="none" strike="noStrike" dirty="0">
                          <a:effectLst/>
                          <a:highlight>
                            <a:srgbClr val="FFFF00"/>
                          </a:highlight>
                        </a:rPr>
                        <a:t>771</a:t>
                      </a:r>
                      <a:endParaRPr lang="en-US" sz="1100" b="0" i="0" u="none" strike="noStrike" dirty="0">
                        <a:solidFill>
                          <a:srgbClr val="000000"/>
                        </a:solidFill>
                        <a:effectLst/>
                        <a:highlight>
                          <a:srgbClr val="FFFF00"/>
                        </a:highlight>
                        <a:latin typeface="Georgia Pro Cond" panose="02040506050405020303" pitchFamily="18" charset="0"/>
                      </a:endParaRPr>
                    </a:p>
                  </a:txBody>
                  <a:tcPr marL="6350" marR="6350" marT="6350" marB="0" anchor="b"/>
                </a:tc>
                <a:tc>
                  <a:txBody>
                    <a:bodyPr/>
                    <a:lstStyle/>
                    <a:p>
                      <a:pPr algn="ctr" fontAlgn="b"/>
                      <a:r>
                        <a:rPr lang="en-US" sz="1100" u="none" strike="noStrike" dirty="0">
                          <a:effectLst/>
                          <a:highlight>
                            <a:srgbClr val="FFFF00"/>
                          </a:highlight>
                        </a:rPr>
                        <a:t>60.05%</a:t>
                      </a:r>
                      <a:endParaRPr lang="en-US" sz="1100" b="0" i="0" u="none" strike="noStrike" dirty="0">
                        <a:solidFill>
                          <a:srgbClr val="000000"/>
                        </a:solidFill>
                        <a:effectLst/>
                        <a:highlight>
                          <a:srgbClr val="FFFF00"/>
                        </a:highlight>
                        <a:latin typeface="Georgia Pro Cond" panose="02040506050405020303" pitchFamily="18" charset="0"/>
                      </a:endParaRPr>
                    </a:p>
                  </a:txBody>
                  <a:tcPr marL="6350" marR="6350" marT="6350" marB="0" anchor="b"/>
                </a:tc>
                <a:extLst>
                  <a:ext uri="{0D108BD9-81ED-4DB2-BD59-A6C34878D82A}">
                    <a16:rowId xmlns:a16="http://schemas.microsoft.com/office/drawing/2014/main" val="1465660183"/>
                  </a:ext>
                </a:extLst>
              </a:tr>
              <a:tr h="177800">
                <a:tc>
                  <a:txBody>
                    <a:bodyPr/>
                    <a:lstStyle/>
                    <a:p>
                      <a:pPr algn="ctr" fontAlgn="b"/>
                      <a:r>
                        <a:rPr lang="en-US" sz="1100" u="none" strike="noStrike">
                          <a:effectLst/>
                        </a:rPr>
                        <a:t>12th</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416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dirty="0">
                          <a:effectLst/>
                        </a:rPr>
                        <a:t>988</a:t>
                      </a:r>
                      <a:endParaRPr lang="en-US" sz="1100" b="0" i="0" u="none" strike="noStrike" dirty="0">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1447</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2526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57.28%</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2033791704"/>
                  </a:ext>
                </a:extLst>
              </a:tr>
              <a:tr h="177800">
                <a:tc>
                  <a:txBody>
                    <a:bodyPr/>
                    <a:lstStyle/>
                    <a:p>
                      <a:pPr algn="ctr" fontAlgn="b"/>
                      <a:r>
                        <a:rPr lang="en-US" sz="1100" u="none" strike="noStrike">
                          <a:effectLst/>
                        </a:rPr>
                        <a:t>13th</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10</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62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311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383</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680</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56.32%</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4207276275"/>
                  </a:ext>
                </a:extLst>
              </a:tr>
              <a:tr h="177800">
                <a:tc>
                  <a:txBody>
                    <a:bodyPr/>
                    <a:lstStyle/>
                    <a:p>
                      <a:pPr algn="ctr" fontAlgn="b"/>
                      <a:r>
                        <a:rPr lang="en-US" sz="1100" u="none" strike="noStrike">
                          <a:effectLst/>
                        </a:rPr>
                        <a:t>14th</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73</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279</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356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561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63.46%</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1641442654"/>
                  </a:ext>
                </a:extLst>
              </a:tr>
              <a:tr h="177800">
                <a:tc>
                  <a:txBody>
                    <a:bodyPr/>
                    <a:lstStyle/>
                    <a:p>
                      <a:pPr algn="ctr" fontAlgn="b"/>
                      <a:r>
                        <a:rPr lang="en-US" sz="1100" u="none" strike="noStrike">
                          <a:effectLst/>
                        </a:rPr>
                        <a:t>15th</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126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267</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405</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856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47.31%</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1547706243"/>
                  </a:ext>
                </a:extLst>
              </a:tr>
              <a:tr h="177800">
                <a:tc>
                  <a:txBody>
                    <a:bodyPr/>
                    <a:lstStyle/>
                    <a:p>
                      <a:pPr algn="ctr" fontAlgn="b"/>
                      <a:r>
                        <a:rPr lang="en-US" sz="1100" u="none" strike="noStrike">
                          <a:effectLst/>
                        </a:rPr>
                        <a:t>21st</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272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952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1262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2433</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51.87%</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2060163773"/>
                  </a:ext>
                </a:extLst>
              </a:tr>
              <a:tr h="177800">
                <a:tc>
                  <a:txBody>
                    <a:bodyPr/>
                    <a:lstStyle/>
                    <a:p>
                      <a:pPr algn="ctr" fontAlgn="b"/>
                      <a:r>
                        <a:rPr lang="en-US" sz="1100" u="none" strike="noStrike">
                          <a:effectLst/>
                        </a:rPr>
                        <a:t>22nd</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57</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71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dirty="0">
                          <a:effectLst/>
                        </a:rPr>
                        <a:t>130</a:t>
                      </a:r>
                      <a:endParaRPr lang="en-US" sz="1100" b="0" i="0" u="none" strike="noStrike" dirty="0">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401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32.42%</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2400644897"/>
                  </a:ext>
                </a:extLst>
              </a:tr>
              <a:tr h="177800">
                <a:tc>
                  <a:txBody>
                    <a:bodyPr/>
                    <a:lstStyle/>
                    <a:p>
                      <a:pPr algn="ctr" fontAlgn="b"/>
                      <a:r>
                        <a:rPr lang="en-US" sz="1100" u="none" strike="noStrike">
                          <a:effectLst/>
                        </a:rPr>
                        <a:t>23rd</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313</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374</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659</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56.75%</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3193383018"/>
                  </a:ext>
                </a:extLst>
              </a:tr>
              <a:tr h="177800">
                <a:tc>
                  <a:txBody>
                    <a:bodyPr/>
                    <a:lstStyle/>
                    <a:p>
                      <a:pPr algn="ctr" fontAlgn="b"/>
                      <a:r>
                        <a:rPr lang="en-US" sz="1100" u="none" strike="noStrike">
                          <a:effectLst/>
                        </a:rPr>
                        <a:t>24th</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13</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107</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201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322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753</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42.76%</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1669709233"/>
                  </a:ext>
                </a:extLst>
              </a:tr>
              <a:tr h="177800">
                <a:tc>
                  <a:txBody>
                    <a:bodyPr/>
                    <a:lstStyle/>
                    <a:p>
                      <a:pPr algn="ctr" fontAlgn="b"/>
                      <a:r>
                        <a:rPr lang="en-US" sz="1100" u="none" strike="noStrike">
                          <a:effectLst/>
                        </a:rPr>
                        <a:t>31st</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192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224</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429</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52.21%</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2067504429"/>
                  </a:ext>
                </a:extLst>
              </a:tr>
              <a:tr h="177800">
                <a:tc>
                  <a:txBody>
                    <a:bodyPr/>
                    <a:lstStyle/>
                    <a:p>
                      <a:pPr algn="ctr" fontAlgn="b"/>
                      <a:r>
                        <a:rPr lang="en-US" sz="1100" u="none" strike="noStrike">
                          <a:effectLst/>
                        </a:rPr>
                        <a:t>32nd</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17</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144</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452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615</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1144</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53.76%</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1826480878"/>
                  </a:ext>
                </a:extLst>
              </a:tr>
              <a:tr h="177800">
                <a:tc>
                  <a:txBody>
                    <a:bodyPr/>
                    <a:lstStyle/>
                    <a:p>
                      <a:pPr algn="ctr" fontAlgn="b"/>
                      <a:r>
                        <a:rPr lang="en-US" sz="1100" u="none" strike="noStrike">
                          <a:effectLst/>
                        </a:rPr>
                        <a:t>33rd</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81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366</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993</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1444</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2769</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52.15%</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4119736577"/>
                  </a:ext>
                </a:extLst>
              </a:tr>
              <a:tr h="177800">
                <a:tc>
                  <a:txBody>
                    <a:bodyPr/>
                    <a:lstStyle/>
                    <a:p>
                      <a:pPr algn="ctr" fontAlgn="b"/>
                      <a:r>
                        <a:rPr lang="en-US" sz="1100" u="none" strike="noStrike">
                          <a:effectLst/>
                        </a:rPr>
                        <a:t>34th</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29</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121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155</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239</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64.85%</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3969871852"/>
                  </a:ext>
                </a:extLst>
              </a:tr>
              <a:tr h="177800">
                <a:tc>
                  <a:txBody>
                    <a:bodyPr/>
                    <a:lstStyle/>
                    <a:p>
                      <a:pPr algn="ctr" fontAlgn="b"/>
                      <a:r>
                        <a:rPr lang="en-US" sz="1100" u="none" strike="noStrike">
                          <a:effectLst/>
                        </a:rPr>
                        <a:t>35th</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117</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355</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484</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869</a:t>
                      </a:r>
                      <a:endParaRPr lang="en-US" sz="1100" b="0"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55.70%</a:t>
                      </a:r>
                      <a:endParaRPr lang="en-US" sz="1100" b="0" i="0" u="none" strike="noStrike">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206474634"/>
                  </a:ext>
                </a:extLst>
              </a:tr>
              <a:tr h="177800">
                <a:tc>
                  <a:txBody>
                    <a:bodyPr/>
                    <a:lstStyle/>
                    <a:p>
                      <a:pPr algn="ctr" fontAlgn="b"/>
                      <a:r>
                        <a:rPr lang="en-US" sz="1100" u="none" strike="noStrike">
                          <a:effectLst/>
                        </a:rPr>
                        <a:t>Total</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253</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1927</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5863</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21</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8064</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a:effectLst/>
                        </a:rPr>
                        <a:t>15090</a:t>
                      </a:r>
                      <a:endParaRPr lang="en-US" sz="1100" b="1" i="0" u="none" strike="noStrike">
                        <a:solidFill>
                          <a:srgbClr val="000000"/>
                        </a:solidFill>
                        <a:effectLst/>
                        <a:latin typeface="Georgia Pro Cond" panose="02040506050405020303" pitchFamily="18" charset="0"/>
                      </a:endParaRPr>
                    </a:p>
                  </a:txBody>
                  <a:tcPr marL="6350" marR="6350" marT="6350" marB="0" anchor="b"/>
                </a:tc>
                <a:tc>
                  <a:txBody>
                    <a:bodyPr/>
                    <a:lstStyle/>
                    <a:p>
                      <a:pPr algn="ctr" fontAlgn="b"/>
                      <a:r>
                        <a:rPr lang="en-US" sz="1100" u="none" strike="noStrike" dirty="0">
                          <a:effectLst/>
                        </a:rPr>
                        <a:t>53.44%</a:t>
                      </a:r>
                      <a:endParaRPr lang="en-US" sz="1100" b="1" i="0" u="none" strike="noStrike" dirty="0">
                        <a:solidFill>
                          <a:srgbClr val="000000"/>
                        </a:solidFill>
                        <a:effectLst/>
                        <a:latin typeface="Georgia Pro Cond" panose="02040506050405020303" pitchFamily="18" charset="0"/>
                      </a:endParaRPr>
                    </a:p>
                  </a:txBody>
                  <a:tcPr marL="6350" marR="6350" marT="6350" marB="0" anchor="b"/>
                </a:tc>
                <a:extLst>
                  <a:ext uri="{0D108BD9-81ED-4DB2-BD59-A6C34878D82A}">
                    <a16:rowId xmlns:a16="http://schemas.microsoft.com/office/drawing/2014/main" val="2287097396"/>
                  </a:ext>
                </a:extLst>
              </a:tr>
            </a:tbl>
          </a:graphicData>
        </a:graphic>
      </p:graphicFrame>
      <p:graphicFrame>
        <p:nvGraphicFramePr>
          <p:cNvPr id="11" name="Table 10">
            <a:extLst>
              <a:ext uri="{FF2B5EF4-FFF2-40B4-BE49-F238E27FC236}">
                <a16:creationId xmlns:a16="http://schemas.microsoft.com/office/drawing/2014/main" id="{0C89A556-EEC4-73C4-B4A9-99026BD1D545}"/>
              </a:ext>
            </a:extLst>
          </p:cNvPr>
          <p:cNvGraphicFramePr>
            <a:graphicFrameLocks noGrp="1"/>
          </p:cNvGraphicFramePr>
          <p:nvPr>
            <p:extLst>
              <p:ext uri="{D42A27DB-BD31-4B8C-83A1-F6EECF244321}">
                <p14:modId xmlns:p14="http://schemas.microsoft.com/office/powerpoint/2010/main" val="3994436384"/>
              </p:ext>
            </p:extLst>
          </p:nvPr>
        </p:nvGraphicFramePr>
        <p:xfrm>
          <a:off x="6011862" y="2816384"/>
          <a:ext cx="5854700" cy="2344420"/>
        </p:xfrm>
        <a:graphic>
          <a:graphicData uri="http://schemas.openxmlformats.org/drawingml/2006/table">
            <a:tbl>
              <a:tblPr>
                <a:tableStyleId>{5C22544A-7EE6-4342-B048-85BDC9FD1C3A}</a:tableStyleId>
              </a:tblPr>
              <a:tblGrid>
                <a:gridCol w="1625600">
                  <a:extLst>
                    <a:ext uri="{9D8B030D-6E8A-4147-A177-3AD203B41FA5}">
                      <a16:colId xmlns:a16="http://schemas.microsoft.com/office/drawing/2014/main" val="2278318358"/>
                    </a:ext>
                  </a:extLst>
                </a:gridCol>
                <a:gridCol w="2654300">
                  <a:extLst>
                    <a:ext uri="{9D8B030D-6E8A-4147-A177-3AD203B41FA5}">
                      <a16:colId xmlns:a16="http://schemas.microsoft.com/office/drawing/2014/main" val="3002615083"/>
                    </a:ext>
                  </a:extLst>
                </a:gridCol>
                <a:gridCol w="1574800">
                  <a:extLst>
                    <a:ext uri="{9D8B030D-6E8A-4147-A177-3AD203B41FA5}">
                      <a16:colId xmlns:a16="http://schemas.microsoft.com/office/drawing/2014/main" val="2379693997"/>
                    </a:ext>
                  </a:extLst>
                </a:gridCol>
              </a:tblGrid>
              <a:tr h="234950">
                <a:tc>
                  <a:txBody>
                    <a:bodyPr/>
                    <a:lstStyle/>
                    <a:p>
                      <a:pPr algn="ctr" fontAlgn="b"/>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r>
                        <a:rPr lang="en-US" sz="1400" u="none" strike="noStrike">
                          <a:effectLst/>
                        </a:rPr>
                        <a:t>11th District Proposed 2022-2023 Budget</a:t>
                      </a:r>
                      <a:endParaRPr lang="en-US" sz="1400" b="1"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endParaRPr lang="en-US" sz="1400" b="0" i="0" u="none" strike="noStrike">
                        <a:solidFill>
                          <a:srgbClr val="000000"/>
                        </a:solidFill>
                        <a:effectLst/>
                        <a:latin typeface="Univers Condensed" panose="020B0506020202050204" pitchFamily="34" charset="0"/>
                      </a:endParaRPr>
                    </a:p>
                  </a:txBody>
                  <a:tcPr marL="6350" marR="6350" marT="6350" marB="0" anchor="b"/>
                </a:tc>
                <a:extLst>
                  <a:ext uri="{0D108BD9-81ED-4DB2-BD59-A6C34878D82A}">
                    <a16:rowId xmlns:a16="http://schemas.microsoft.com/office/drawing/2014/main" val="3297917227"/>
                  </a:ext>
                </a:extLst>
              </a:tr>
              <a:tr h="234950">
                <a:tc>
                  <a:txBody>
                    <a:bodyPr/>
                    <a:lstStyle/>
                    <a:p>
                      <a:pPr algn="ctr" fontAlgn="b"/>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endParaRPr lang="en-US" sz="1400" b="0" i="0" u="none" strike="noStrike">
                        <a:solidFill>
                          <a:srgbClr val="000000"/>
                        </a:solidFill>
                        <a:effectLst/>
                        <a:latin typeface="Univers Condensed" panose="020B0506020202050204" pitchFamily="34" charset="0"/>
                      </a:endParaRPr>
                    </a:p>
                  </a:txBody>
                  <a:tcPr marL="6350" marR="6350" marT="6350" marB="0" anchor="b"/>
                </a:tc>
                <a:extLst>
                  <a:ext uri="{0D108BD9-81ED-4DB2-BD59-A6C34878D82A}">
                    <a16:rowId xmlns:a16="http://schemas.microsoft.com/office/drawing/2014/main" val="3734600410"/>
                  </a:ext>
                </a:extLst>
              </a:tr>
              <a:tr h="234950">
                <a:tc>
                  <a:txBody>
                    <a:bodyPr/>
                    <a:lstStyle/>
                    <a:p>
                      <a:pPr algn="ctr" fontAlgn="b"/>
                      <a:r>
                        <a:rPr lang="en-US" sz="1400" u="none" strike="noStrike">
                          <a:effectLst/>
                        </a:rPr>
                        <a:t>Income Account</a:t>
                      </a:r>
                      <a:endParaRPr lang="en-US" sz="1400" b="1"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r>
                        <a:rPr lang="en-US" sz="1400" u="none" strike="noStrike">
                          <a:effectLst/>
                        </a:rPr>
                        <a:t>Income Account</a:t>
                      </a:r>
                      <a:endParaRPr lang="en-US" sz="1400" b="1"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r>
                        <a:rPr lang="en-US" sz="1400" u="none" strike="noStrike">
                          <a:effectLst/>
                        </a:rPr>
                        <a:t> Income </a:t>
                      </a:r>
                      <a:endParaRPr lang="en-US" sz="1400" b="1" i="0" u="none" strike="noStrike">
                        <a:solidFill>
                          <a:srgbClr val="000000"/>
                        </a:solidFill>
                        <a:effectLst/>
                        <a:latin typeface="Univers Condensed" panose="020B0506020202050204" pitchFamily="34" charset="0"/>
                      </a:endParaRPr>
                    </a:p>
                  </a:txBody>
                  <a:tcPr marL="6350" marR="6350" marT="6350" marB="0" anchor="b"/>
                </a:tc>
                <a:extLst>
                  <a:ext uri="{0D108BD9-81ED-4DB2-BD59-A6C34878D82A}">
                    <a16:rowId xmlns:a16="http://schemas.microsoft.com/office/drawing/2014/main" val="224873213"/>
                  </a:ext>
                </a:extLst>
              </a:tr>
              <a:tr h="241300">
                <a:tc>
                  <a:txBody>
                    <a:bodyPr/>
                    <a:lstStyle/>
                    <a:p>
                      <a:pPr algn="ctr" fontAlgn="b"/>
                      <a:r>
                        <a:rPr lang="en-US" sz="1400" u="none" strike="noStrike">
                          <a:effectLst/>
                        </a:rPr>
                        <a:t>Number</a:t>
                      </a:r>
                      <a:endParaRPr lang="en-US" sz="1400" b="1"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r>
                        <a:rPr lang="en-US" sz="1400" u="none" strike="noStrike">
                          <a:effectLst/>
                        </a:rPr>
                        <a:t>Name</a:t>
                      </a:r>
                      <a:endParaRPr lang="en-US" sz="1400" b="1"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r>
                        <a:rPr lang="en-US" sz="1400" u="none" strike="noStrike">
                          <a:effectLst/>
                        </a:rPr>
                        <a:t> Proposed Amount </a:t>
                      </a:r>
                      <a:endParaRPr lang="en-US" sz="1400" b="1" i="0" u="none" strike="noStrike">
                        <a:solidFill>
                          <a:srgbClr val="000000"/>
                        </a:solidFill>
                        <a:effectLst/>
                        <a:latin typeface="Univers Condensed" panose="020B0506020202050204" pitchFamily="34" charset="0"/>
                      </a:endParaRPr>
                    </a:p>
                  </a:txBody>
                  <a:tcPr marL="6350" marR="6350" marT="6350" marB="0" anchor="b"/>
                </a:tc>
                <a:extLst>
                  <a:ext uri="{0D108BD9-81ED-4DB2-BD59-A6C34878D82A}">
                    <a16:rowId xmlns:a16="http://schemas.microsoft.com/office/drawing/2014/main" val="945768078"/>
                  </a:ext>
                </a:extLst>
              </a:tr>
              <a:tr h="241300">
                <a:tc>
                  <a:txBody>
                    <a:bodyPr/>
                    <a:lstStyle/>
                    <a:p>
                      <a:pPr algn="ctr" fontAlgn="b"/>
                      <a:r>
                        <a:rPr lang="en-US" sz="1400" u="none" strike="noStrike">
                          <a:effectLst/>
                        </a:rPr>
                        <a:t>2070DST011</a:t>
                      </a:r>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r>
                        <a:rPr lang="en-US" sz="1400" u="none" strike="noStrike">
                          <a:effectLst/>
                        </a:rPr>
                        <a:t>Reserve Balance</a:t>
                      </a:r>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Univers Condensed" panose="020B0506020202050204" pitchFamily="34" charset="0"/>
                      </a:endParaRPr>
                    </a:p>
                  </a:txBody>
                  <a:tcPr marL="6350" marR="6350" marT="6350" marB="0" anchor="b"/>
                </a:tc>
                <a:extLst>
                  <a:ext uri="{0D108BD9-81ED-4DB2-BD59-A6C34878D82A}">
                    <a16:rowId xmlns:a16="http://schemas.microsoft.com/office/drawing/2014/main" val="2805730661"/>
                  </a:ext>
                </a:extLst>
              </a:tr>
              <a:tr h="241300">
                <a:tc>
                  <a:txBody>
                    <a:bodyPr/>
                    <a:lstStyle/>
                    <a:p>
                      <a:pPr algn="ctr" fontAlgn="b"/>
                      <a:r>
                        <a:rPr lang="en-US" sz="1400" u="none" strike="noStrike">
                          <a:effectLst/>
                          <a:highlight>
                            <a:srgbClr val="FFFF00"/>
                          </a:highlight>
                        </a:rPr>
                        <a:t>4200DST011</a:t>
                      </a:r>
                      <a:endParaRPr lang="en-US" sz="1400" b="0" i="0" u="none" strike="noStrike">
                        <a:solidFill>
                          <a:srgbClr val="000000"/>
                        </a:solidFill>
                        <a:effectLst/>
                        <a:highlight>
                          <a:srgbClr val="FFFF00"/>
                        </a:highlight>
                        <a:latin typeface="Univers Condensed" panose="020B0506020202050204" pitchFamily="34" charset="0"/>
                      </a:endParaRPr>
                    </a:p>
                  </a:txBody>
                  <a:tcPr marL="6350" marR="6350" marT="6350" marB="0" anchor="b"/>
                </a:tc>
                <a:tc>
                  <a:txBody>
                    <a:bodyPr/>
                    <a:lstStyle/>
                    <a:p>
                      <a:pPr algn="ctr" fontAlgn="b"/>
                      <a:r>
                        <a:rPr lang="en-US" sz="1400" u="none" strike="noStrike">
                          <a:effectLst/>
                          <a:highlight>
                            <a:srgbClr val="FFFF00"/>
                          </a:highlight>
                        </a:rPr>
                        <a:t>District Dues (Members @ $3.25)</a:t>
                      </a:r>
                      <a:endParaRPr lang="en-US" sz="1400" b="0" i="0" u="none" strike="noStrike">
                        <a:solidFill>
                          <a:srgbClr val="000000"/>
                        </a:solidFill>
                        <a:effectLst/>
                        <a:highlight>
                          <a:srgbClr val="FFFF00"/>
                        </a:highlight>
                        <a:latin typeface="Univers Condensed" panose="020B0506020202050204" pitchFamily="34" charset="0"/>
                      </a:endParaRPr>
                    </a:p>
                  </a:txBody>
                  <a:tcPr marL="6350" marR="6350" marT="6350" marB="0" anchor="b"/>
                </a:tc>
                <a:tc>
                  <a:txBody>
                    <a:bodyPr/>
                    <a:lstStyle/>
                    <a:p>
                      <a:pPr algn="l" fontAlgn="b"/>
                      <a:r>
                        <a:rPr lang="en-US" sz="1400" b="0" i="0" u="none" strike="noStrike" dirty="0">
                          <a:solidFill>
                            <a:srgbClr val="000000"/>
                          </a:solidFill>
                          <a:effectLst/>
                          <a:highlight>
                            <a:srgbClr val="FFFF00"/>
                          </a:highlight>
                          <a:latin typeface="Univers Condensed" panose="020B0506020202050204" pitchFamily="34" charset="0"/>
                        </a:rPr>
                        <a:t>$1,504.75</a:t>
                      </a:r>
                    </a:p>
                  </a:txBody>
                  <a:tcPr marL="6350" marR="6350" marT="6350" marB="0" anchor="b"/>
                </a:tc>
                <a:extLst>
                  <a:ext uri="{0D108BD9-81ED-4DB2-BD59-A6C34878D82A}">
                    <a16:rowId xmlns:a16="http://schemas.microsoft.com/office/drawing/2014/main" val="194675310"/>
                  </a:ext>
                </a:extLst>
              </a:tr>
              <a:tr h="241300">
                <a:tc>
                  <a:txBody>
                    <a:bodyPr/>
                    <a:lstStyle/>
                    <a:p>
                      <a:pPr algn="ctr" fontAlgn="b"/>
                      <a:r>
                        <a:rPr lang="en-US" sz="1400" u="none" strike="noStrike">
                          <a:effectLst/>
                        </a:rPr>
                        <a:t>4604DST011</a:t>
                      </a:r>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r>
                        <a:rPr lang="en-US" sz="1400" u="none" strike="noStrike">
                          <a:effectLst/>
                        </a:rPr>
                        <a:t>Miscellaneous Income</a:t>
                      </a:r>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l" fontAlgn="b"/>
                      <a:r>
                        <a:rPr lang="en-US" sz="1400" u="none" strike="noStrike">
                          <a:effectLst/>
                        </a:rPr>
                        <a:t> </a:t>
                      </a:r>
                      <a:endParaRPr lang="en-US" sz="1400" b="0" i="0" u="none" strike="noStrike">
                        <a:solidFill>
                          <a:srgbClr val="000000"/>
                        </a:solidFill>
                        <a:effectLst/>
                        <a:latin typeface="Univers Condensed" panose="020B0506020202050204" pitchFamily="34" charset="0"/>
                      </a:endParaRPr>
                    </a:p>
                  </a:txBody>
                  <a:tcPr marL="6350" marR="6350" marT="6350" marB="0" anchor="b"/>
                </a:tc>
                <a:extLst>
                  <a:ext uri="{0D108BD9-81ED-4DB2-BD59-A6C34878D82A}">
                    <a16:rowId xmlns:a16="http://schemas.microsoft.com/office/drawing/2014/main" val="2619364364"/>
                  </a:ext>
                </a:extLst>
              </a:tr>
              <a:tr h="234950">
                <a:tc>
                  <a:txBody>
                    <a:bodyPr/>
                    <a:lstStyle/>
                    <a:p>
                      <a:pPr algn="ctr" fontAlgn="b"/>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endParaRPr lang="en-US" sz="1400" b="0" i="0" u="none" strike="noStrike">
                        <a:solidFill>
                          <a:srgbClr val="000000"/>
                        </a:solidFill>
                        <a:effectLst/>
                        <a:latin typeface="Univers Condensed" panose="020B0506020202050204" pitchFamily="34" charset="0"/>
                      </a:endParaRPr>
                    </a:p>
                  </a:txBody>
                  <a:tcPr marL="6350" marR="6350" marT="6350" marB="0" anchor="b"/>
                </a:tc>
                <a:extLst>
                  <a:ext uri="{0D108BD9-81ED-4DB2-BD59-A6C34878D82A}">
                    <a16:rowId xmlns:a16="http://schemas.microsoft.com/office/drawing/2014/main" val="3135669667"/>
                  </a:ext>
                </a:extLst>
              </a:tr>
              <a:tr h="241300">
                <a:tc>
                  <a:txBody>
                    <a:bodyPr/>
                    <a:lstStyle/>
                    <a:p>
                      <a:pPr algn="ctr" fontAlgn="b"/>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ctr" fontAlgn="b"/>
                      <a:r>
                        <a:rPr lang="en-US" sz="1400" u="none" strike="noStrike">
                          <a:effectLst/>
                        </a:rPr>
                        <a:t>Total Proposed Income</a:t>
                      </a:r>
                      <a:endParaRPr lang="en-US" sz="1400" b="0" i="0" u="none" strike="noStrike">
                        <a:solidFill>
                          <a:srgbClr val="000000"/>
                        </a:solidFill>
                        <a:effectLst/>
                        <a:latin typeface="Univers Condensed" panose="020B0506020202050204" pitchFamily="34" charset="0"/>
                      </a:endParaRPr>
                    </a:p>
                  </a:txBody>
                  <a:tcPr marL="6350" marR="6350" marT="6350" marB="0" anchor="b"/>
                </a:tc>
                <a:tc>
                  <a:txBody>
                    <a:bodyPr/>
                    <a:lstStyle/>
                    <a:p>
                      <a:pPr algn="l" fontAlgn="b"/>
                      <a:r>
                        <a:rPr lang="en-US" sz="1400" u="none" strike="noStrike" dirty="0">
                          <a:effectLst/>
                        </a:rPr>
                        <a:t> $1,504.75</a:t>
                      </a:r>
                      <a:endParaRPr lang="en-US" sz="1400" b="0" i="0" u="none" strike="noStrike" dirty="0">
                        <a:solidFill>
                          <a:srgbClr val="000000"/>
                        </a:solidFill>
                        <a:effectLst/>
                        <a:latin typeface="Univers Condensed" panose="020B0506020202050204" pitchFamily="34" charset="0"/>
                      </a:endParaRPr>
                    </a:p>
                  </a:txBody>
                  <a:tcPr marL="6350" marR="6350" marT="6350" marB="0" anchor="b"/>
                </a:tc>
                <a:extLst>
                  <a:ext uri="{0D108BD9-81ED-4DB2-BD59-A6C34878D82A}">
                    <a16:rowId xmlns:a16="http://schemas.microsoft.com/office/drawing/2014/main" val="3788882731"/>
                  </a:ext>
                </a:extLst>
              </a:tr>
            </a:tbl>
          </a:graphicData>
        </a:graphic>
      </p:graphicFrame>
    </p:spTree>
    <p:extLst>
      <p:ext uri="{BB962C8B-B14F-4D97-AF65-F5344CB8AC3E}">
        <p14:creationId xmlns:p14="http://schemas.microsoft.com/office/powerpoint/2010/main" val="343555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E0978E4-2A68-4B84-88D2-80B843957191}"/>
              </a:ext>
            </a:extLst>
          </p:cNvPr>
          <p:cNvSpPr>
            <a:spLocks noGrp="1"/>
          </p:cNvSpPr>
          <p:nvPr>
            <p:ph type="title"/>
          </p:nvPr>
        </p:nvSpPr>
        <p:spPr>
          <a:xfrm>
            <a:off x="812205" y="804519"/>
            <a:ext cx="3241820" cy="4431360"/>
          </a:xfrm>
        </p:spPr>
        <p:txBody>
          <a:bodyPr anchor="ctr">
            <a:normAutofit/>
          </a:bodyPr>
          <a:lstStyle/>
          <a:p>
            <a:r>
              <a:rPr lang="en-US" sz="3000"/>
              <a:t>Miscellaneous income 4604dst0xx</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3A6EFD-1513-4CCD-9297-C83AF9ACC3BA}"/>
              </a:ext>
            </a:extLst>
          </p:cNvPr>
          <p:cNvSpPr>
            <a:spLocks noGrp="1"/>
          </p:cNvSpPr>
          <p:nvPr>
            <p:ph idx="1"/>
          </p:nvPr>
        </p:nvSpPr>
        <p:spPr>
          <a:xfrm>
            <a:off x="4637863" y="804520"/>
            <a:ext cx="6102559" cy="4431359"/>
          </a:xfrm>
        </p:spPr>
        <p:txBody>
          <a:bodyPr anchor="ctr">
            <a:normAutofit/>
          </a:bodyPr>
          <a:lstStyle/>
          <a:p>
            <a:r>
              <a:rPr lang="en-US" sz="2800" dirty="0"/>
              <a:t>Some Districts hold fundraisers.  This proposed income should be placed here.  Examples are:  The 33</a:t>
            </a:r>
            <a:r>
              <a:rPr lang="en-US" sz="2800" baseline="30000" dirty="0"/>
              <a:t>rd</a:t>
            </a:r>
            <a:r>
              <a:rPr lang="en-US" sz="2800" dirty="0"/>
              <a:t> District held a Dudes with Boobs fundraiser.</a:t>
            </a:r>
          </a:p>
          <a:p>
            <a:endParaRPr lang="en-US" dirty="0"/>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2590950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3" name="Group 12">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14" name="Rectangle 13">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2A96BB9-5258-4389-8E61-5371DD7D3ED3}"/>
              </a:ext>
            </a:extLst>
          </p:cNvPr>
          <p:cNvSpPr>
            <a:spLocks noGrp="1"/>
          </p:cNvSpPr>
          <p:nvPr>
            <p:ph type="title"/>
          </p:nvPr>
        </p:nvSpPr>
        <p:spPr>
          <a:xfrm>
            <a:off x="7218030" y="804520"/>
            <a:ext cx="3520367" cy="1049235"/>
          </a:xfrm>
        </p:spPr>
        <p:txBody>
          <a:bodyPr>
            <a:normAutofit/>
          </a:bodyPr>
          <a:lstStyle/>
          <a:p>
            <a:r>
              <a:rPr lang="en-US"/>
              <a:t>Total proposed income</a:t>
            </a:r>
            <a:endParaRPr lang="en-US" dirty="0"/>
          </a:p>
        </p:txBody>
      </p:sp>
      <p:sp>
        <p:nvSpPr>
          <p:cNvPr id="3" name="Content Placeholder 2">
            <a:extLst>
              <a:ext uri="{FF2B5EF4-FFF2-40B4-BE49-F238E27FC236}">
                <a16:creationId xmlns:a16="http://schemas.microsoft.com/office/drawing/2014/main" id="{707B3E04-8EC0-45A0-A1EE-FF3D74A3BBEF}"/>
              </a:ext>
            </a:extLst>
          </p:cNvPr>
          <p:cNvSpPr>
            <a:spLocks noGrp="1"/>
          </p:cNvSpPr>
          <p:nvPr>
            <p:ph idx="1"/>
          </p:nvPr>
        </p:nvSpPr>
        <p:spPr>
          <a:xfrm>
            <a:off x="7218029" y="2015732"/>
            <a:ext cx="3520368" cy="3450613"/>
          </a:xfrm>
        </p:spPr>
        <p:txBody>
          <a:bodyPr>
            <a:normAutofit/>
          </a:bodyPr>
          <a:lstStyle/>
          <a:p>
            <a:r>
              <a:rPr lang="en-US" dirty="0"/>
              <a:t>This number is the Total of the Requested Reserve amount, District Dues, and Miscellaneous Income.  </a:t>
            </a:r>
          </a:p>
          <a:p>
            <a:endParaRPr lang="en-US" dirty="0"/>
          </a:p>
          <a:p>
            <a:r>
              <a:rPr lang="en-US" dirty="0"/>
              <a:t>For the Example we are using total proposed income of $1,504.75</a:t>
            </a:r>
          </a:p>
          <a:p>
            <a:endParaRPr lang="en-US" dirty="0"/>
          </a:p>
        </p:txBody>
      </p:sp>
      <p:pic>
        <p:nvPicPr>
          <p:cNvPr id="21" name="Picture 20">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974D2EE7-EF77-B240-18DD-AE35123AFD13}"/>
              </a:ext>
            </a:extLst>
          </p:cNvPr>
          <p:cNvGraphicFramePr>
            <a:graphicFrameLocks noGrp="1"/>
          </p:cNvGraphicFramePr>
          <p:nvPr>
            <p:extLst>
              <p:ext uri="{D42A27DB-BD31-4B8C-83A1-F6EECF244321}">
                <p14:modId xmlns:p14="http://schemas.microsoft.com/office/powerpoint/2010/main" val="3385146427"/>
              </p:ext>
            </p:extLst>
          </p:nvPr>
        </p:nvGraphicFramePr>
        <p:xfrm>
          <a:off x="1271223" y="1174672"/>
          <a:ext cx="4825149" cy="3749525"/>
        </p:xfrm>
        <a:graphic>
          <a:graphicData uri="http://schemas.openxmlformats.org/drawingml/2006/table">
            <a:tbl>
              <a:tblPr>
                <a:tableStyleId>{8EC20E35-A176-4012-BC5E-935CFFF8708E}</a:tableStyleId>
              </a:tblPr>
              <a:tblGrid>
                <a:gridCol w="1353386">
                  <a:extLst>
                    <a:ext uri="{9D8B030D-6E8A-4147-A177-3AD203B41FA5}">
                      <a16:colId xmlns:a16="http://schemas.microsoft.com/office/drawing/2014/main" val="30161386"/>
                    </a:ext>
                  </a:extLst>
                </a:gridCol>
                <a:gridCol w="2302711">
                  <a:extLst>
                    <a:ext uri="{9D8B030D-6E8A-4147-A177-3AD203B41FA5}">
                      <a16:colId xmlns:a16="http://schemas.microsoft.com/office/drawing/2014/main" val="2208846628"/>
                    </a:ext>
                  </a:extLst>
                </a:gridCol>
                <a:gridCol w="1169052">
                  <a:extLst>
                    <a:ext uri="{9D8B030D-6E8A-4147-A177-3AD203B41FA5}">
                      <a16:colId xmlns:a16="http://schemas.microsoft.com/office/drawing/2014/main" val="510510069"/>
                    </a:ext>
                  </a:extLst>
                </a:gridCol>
              </a:tblGrid>
              <a:tr h="545337">
                <a:tc>
                  <a:txBody>
                    <a:bodyPr/>
                    <a:lstStyle/>
                    <a:p>
                      <a:pPr algn="ctr" fontAlgn="b"/>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r>
                        <a:rPr lang="en-US" sz="1600" u="none" strike="noStrike">
                          <a:effectLst/>
                        </a:rPr>
                        <a:t>11th District Proposed 2022-2023 Budget</a:t>
                      </a:r>
                      <a:endParaRPr lang="en-US" sz="1600" b="1"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endParaRPr lang="en-US" sz="1600" b="0" i="0" u="none" strike="noStrike">
                        <a:solidFill>
                          <a:srgbClr val="000000"/>
                        </a:solidFill>
                        <a:effectLst/>
                        <a:latin typeface="Univers Condensed" panose="020B0506020202050204" pitchFamily="34" charset="0"/>
                      </a:endParaRPr>
                    </a:p>
                  </a:txBody>
                  <a:tcPr marL="7373" marR="7373" marT="7373" marB="0" anchor="b"/>
                </a:tc>
                <a:extLst>
                  <a:ext uri="{0D108BD9-81ED-4DB2-BD59-A6C34878D82A}">
                    <a16:rowId xmlns:a16="http://schemas.microsoft.com/office/drawing/2014/main" val="1459606056"/>
                  </a:ext>
                </a:extLst>
              </a:tr>
              <a:tr h="337702">
                <a:tc>
                  <a:txBody>
                    <a:bodyPr/>
                    <a:lstStyle/>
                    <a:p>
                      <a:pPr algn="ctr" fontAlgn="b"/>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endParaRPr lang="en-US" sz="1600" b="0" i="0" u="none" strike="noStrike">
                        <a:solidFill>
                          <a:srgbClr val="000000"/>
                        </a:solidFill>
                        <a:effectLst/>
                        <a:latin typeface="Univers Condensed" panose="020B0506020202050204" pitchFamily="34" charset="0"/>
                      </a:endParaRPr>
                    </a:p>
                  </a:txBody>
                  <a:tcPr marL="7373" marR="7373" marT="7373" marB="0" anchor="b"/>
                </a:tc>
                <a:extLst>
                  <a:ext uri="{0D108BD9-81ED-4DB2-BD59-A6C34878D82A}">
                    <a16:rowId xmlns:a16="http://schemas.microsoft.com/office/drawing/2014/main" val="1639787934"/>
                  </a:ext>
                </a:extLst>
              </a:tr>
              <a:tr h="545337">
                <a:tc>
                  <a:txBody>
                    <a:bodyPr/>
                    <a:lstStyle/>
                    <a:p>
                      <a:pPr algn="ctr" fontAlgn="b"/>
                      <a:r>
                        <a:rPr lang="en-US" sz="1600" u="none" strike="noStrike">
                          <a:effectLst/>
                        </a:rPr>
                        <a:t>Income Account</a:t>
                      </a:r>
                      <a:endParaRPr lang="en-US" sz="1600" b="1"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r>
                        <a:rPr lang="en-US" sz="1600" u="none" strike="noStrike">
                          <a:effectLst/>
                        </a:rPr>
                        <a:t>Income Account</a:t>
                      </a:r>
                      <a:endParaRPr lang="en-US" sz="1600" b="1"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r>
                        <a:rPr lang="en-US" sz="1600" u="none" strike="noStrike">
                          <a:effectLst/>
                        </a:rPr>
                        <a:t> Income </a:t>
                      </a:r>
                      <a:endParaRPr lang="en-US" sz="1600" b="1" i="0" u="none" strike="noStrike">
                        <a:solidFill>
                          <a:srgbClr val="000000"/>
                        </a:solidFill>
                        <a:effectLst/>
                        <a:latin typeface="Univers Condensed" panose="020B0506020202050204" pitchFamily="34" charset="0"/>
                      </a:endParaRPr>
                    </a:p>
                  </a:txBody>
                  <a:tcPr marL="7373" marR="7373" marT="7373" marB="0" anchor="b"/>
                </a:tc>
                <a:extLst>
                  <a:ext uri="{0D108BD9-81ED-4DB2-BD59-A6C34878D82A}">
                    <a16:rowId xmlns:a16="http://schemas.microsoft.com/office/drawing/2014/main" val="1690468397"/>
                  </a:ext>
                </a:extLst>
              </a:tr>
              <a:tr h="545337">
                <a:tc>
                  <a:txBody>
                    <a:bodyPr/>
                    <a:lstStyle/>
                    <a:p>
                      <a:pPr algn="ctr" fontAlgn="b"/>
                      <a:r>
                        <a:rPr lang="en-US" sz="1600" u="none" strike="noStrike">
                          <a:effectLst/>
                        </a:rPr>
                        <a:t>Number</a:t>
                      </a:r>
                      <a:endParaRPr lang="en-US" sz="1600" b="1"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r>
                        <a:rPr lang="en-US" sz="1600" u="none" strike="noStrike">
                          <a:effectLst/>
                        </a:rPr>
                        <a:t>Name</a:t>
                      </a:r>
                      <a:endParaRPr lang="en-US" sz="1600" b="1"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r>
                        <a:rPr lang="en-US" sz="1600" u="none" strike="noStrike">
                          <a:effectLst/>
                        </a:rPr>
                        <a:t> Proposed Amount </a:t>
                      </a:r>
                      <a:endParaRPr lang="en-US" sz="1600" b="1" i="0" u="none" strike="noStrike">
                        <a:solidFill>
                          <a:srgbClr val="000000"/>
                        </a:solidFill>
                        <a:effectLst/>
                        <a:latin typeface="Univers Condensed" panose="020B0506020202050204" pitchFamily="34" charset="0"/>
                      </a:endParaRPr>
                    </a:p>
                  </a:txBody>
                  <a:tcPr marL="7373" marR="7373" marT="7373" marB="0" anchor="b"/>
                </a:tc>
                <a:extLst>
                  <a:ext uri="{0D108BD9-81ED-4DB2-BD59-A6C34878D82A}">
                    <a16:rowId xmlns:a16="http://schemas.microsoft.com/office/drawing/2014/main" val="542304724"/>
                  </a:ext>
                </a:extLst>
              </a:tr>
              <a:tr h="297591">
                <a:tc>
                  <a:txBody>
                    <a:bodyPr/>
                    <a:lstStyle/>
                    <a:p>
                      <a:pPr algn="ctr" fontAlgn="b"/>
                      <a:r>
                        <a:rPr lang="en-US" sz="1600" u="none" strike="noStrike">
                          <a:effectLst/>
                        </a:rPr>
                        <a:t>2070DST011</a:t>
                      </a:r>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r>
                        <a:rPr lang="en-US" sz="1600" u="none" strike="noStrike">
                          <a:effectLst/>
                        </a:rPr>
                        <a:t>Reserve Balance</a:t>
                      </a:r>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l" fontAlgn="b"/>
                      <a:r>
                        <a:rPr lang="en-US" sz="1600" u="none" strike="noStrike">
                          <a:effectLst/>
                        </a:rPr>
                        <a:t> </a:t>
                      </a:r>
                      <a:endParaRPr lang="en-US" sz="1600" b="0" i="0" u="none" strike="noStrike">
                        <a:solidFill>
                          <a:srgbClr val="000000"/>
                        </a:solidFill>
                        <a:effectLst/>
                        <a:latin typeface="Univers Condensed" panose="020B0506020202050204" pitchFamily="34" charset="0"/>
                      </a:endParaRPr>
                    </a:p>
                  </a:txBody>
                  <a:tcPr marL="7373" marR="7373" marT="7373" marB="0" anchor="b"/>
                </a:tc>
                <a:extLst>
                  <a:ext uri="{0D108BD9-81ED-4DB2-BD59-A6C34878D82A}">
                    <a16:rowId xmlns:a16="http://schemas.microsoft.com/office/drawing/2014/main" val="3102276168"/>
                  </a:ext>
                </a:extLst>
              </a:tr>
              <a:tr h="545337">
                <a:tc>
                  <a:txBody>
                    <a:bodyPr/>
                    <a:lstStyle/>
                    <a:p>
                      <a:pPr algn="ctr" fontAlgn="b"/>
                      <a:r>
                        <a:rPr lang="en-US" sz="1600" u="none" strike="noStrike">
                          <a:effectLst/>
                        </a:rPr>
                        <a:t>4200DST011</a:t>
                      </a:r>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r>
                        <a:rPr lang="en-US" sz="1600" u="none" strike="noStrike">
                          <a:effectLst/>
                        </a:rPr>
                        <a:t>District Dues (Members @ $3.25)</a:t>
                      </a:r>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l" fontAlgn="b"/>
                      <a:r>
                        <a:rPr lang="en-US" sz="1600" u="none" strike="noStrike">
                          <a:effectLst/>
                        </a:rPr>
                        <a:t> $1,504.75</a:t>
                      </a:r>
                      <a:endParaRPr lang="en-US" sz="1600" b="0" i="0" u="none" strike="noStrike">
                        <a:solidFill>
                          <a:srgbClr val="000000"/>
                        </a:solidFill>
                        <a:effectLst/>
                        <a:latin typeface="Univers Condensed" panose="020B0506020202050204" pitchFamily="34" charset="0"/>
                      </a:endParaRPr>
                    </a:p>
                  </a:txBody>
                  <a:tcPr marL="7373" marR="7373" marT="7373" marB="0" anchor="b"/>
                </a:tc>
                <a:extLst>
                  <a:ext uri="{0D108BD9-81ED-4DB2-BD59-A6C34878D82A}">
                    <a16:rowId xmlns:a16="http://schemas.microsoft.com/office/drawing/2014/main" val="3814683155"/>
                  </a:ext>
                </a:extLst>
              </a:tr>
              <a:tr h="297591">
                <a:tc>
                  <a:txBody>
                    <a:bodyPr/>
                    <a:lstStyle/>
                    <a:p>
                      <a:pPr algn="ctr" fontAlgn="b"/>
                      <a:r>
                        <a:rPr lang="en-US" sz="1600" u="none" strike="noStrike">
                          <a:effectLst/>
                        </a:rPr>
                        <a:t>4604DST011</a:t>
                      </a:r>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r>
                        <a:rPr lang="en-US" sz="1600" u="none" strike="noStrike">
                          <a:effectLst/>
                        </a:rPr>
                        <a:t>Miscellaneous Income</a:t>
                      </a:r>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l" fontAlgn="b"/>
                      <a:r>
                        <a:rPr lang="en-US" sz="1600" u="none" strike="noStrike">
                          <a:effectLst/>
                        </a:rPr>
                        <a:t> </a:t>
                      </a:r>
                      <a:endParaRPr lang="en-US" sz="1600" b="0" i="0" u="none" strike="noStrike">
                        <a:solidFill>
                          <a:srgbClr val="000000"/>
                        </a:solidFill>
                        <a:effectLst/>
                        <a:latin typeface="Univers Condensed" panose="020B0506020202050204" pitchFamily="34" charset="0"/>
                      </a:endParaRPr>
                    </a:p>
                  </a:txBody>
                  <a:tcPr marL="7373" marR="7373" marT="7373" marB="0" anchor="b"/>
                </a:tc>
                <a:extLst>
                  <a:ext uri="{0D108BD9-81ED-4DB2-BD59-A6C34878D82A}">
                    <a16:rowId xmlns:a16="http://schemas.microsoft.com/office/drawing/2014/main" val="185141161"/>
                  </a:ext>
                </a:extLst>
              </a:tr>
              <a:tr h="337702">
                <a:tc>
                  <a:txBody>
                    <a:bodyPr/>
                    <a:lstStyle/>
                    <a:p>
                      <a:pPr algn="ctr" fontAlgn="b"/>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endParaRPr lang="en-US" sz="1600" b="0" i="0" u="none" strike="noStrike">
                        <a:solidFill>
                          <a:srgbClr val="000000"/>
                        </a:solidFill>
                        <a:effectLst/>
                        <a:latin typeface="Univers Condensed" panose="020B0506020202050204" pitchFamily="34" charset="0"/>
                      </a:endParaRPr>
                    </a:p>
                  </a:txBody>
                  <a:tcPr marL="7373" marR="7373" marT="7373" marB="0" anchor="b"/>
                </a:tc>
                <a:extLst>
                  <a:ext uri="{0D108BD9-81ED-4DB2-BD59-A6C34878D82A}">
                    <a16:rowId xmlns:a16="http://schemas.microsoft.com/office/drawing/2014/main" val="369646513"/>
                  </a:ext>
                </a:extLst>
              </a:tr>
              <a:tr h="297591">
                <a:tc>
                  <a:txBody>
                    <a:bodyPr/>
                    <a:lstStyle/>
                    <a:p>
                      <a:pPr algn="ctr" fontAlgn="b"/>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ctr" fontAlgn="b"/>
                      <a:r>
                        <a:rPr lang="en-US" sz="1600" u="none" strike="noStrike">
                          <a:effectLst/>
                        </a:rPr>
                        <a:t>Total Proposed Income</a:t>
                      </a:r>
                      <a:endParaRPr lang="en-US" sz="1600" b="0" i="0" u="none" strike="noStrike">
                        <a:solidFill>
                          <a:srgbClr val="000000"/>
                        </a:solidFill>
                        <a:effectLst/>
                        <a:latin typeface="Univers Condensed" panose="020B0506020202050204" pitchFamily="34" charset="0"/>
                      </a:endParaRPr>
                    </a:p>
                  </a:txBody>
                  <a:tcPr marL="7373" marR="7373" marT="7373" marB="0" anchor="b"/>
                </a:tc>
                <a:tc>
                  <a:txBody>
                    <a:bodyPr/>
                    <a:lstStyle/>
                    <a:p>
                      <a:pPr algn="l" fontAlgn="b"/>
                      <a:r>
                        <a:rPr lang="en-US" sz="1600" u="none" strike="noStrike">
                          <a:effectLst/>
                        </a:rPr>
                        <a:t> $1,504.75 </a:t>
                      </a:r>
                      <a:endParaRPr lang="en-US" sz="1600" b="0" i="0" u="none" strike="noStrike">
                        <a:solidFill>
                          <a:srgbClr val="000000"/>
                        </a:solidFill>
                        <a:effectLst/>
                        <a:latin typeface="Univers Condensed" panose="020B0506020202050204" pitchFamily="34" charset="0"/>
                      </a:endParaRPr>
                    </a:p>
                  </a:txBody>
                  <a:tcPr marL="7373" marR="7373" marT="7373" marB="0" anchor="b"/>
                </a:tc>
                <a:extLst>
                  <a:ext uri="{0D108BD9-81ED-4DB2-BD59-A6C34878D82A}">
                    <a16:rowId xmlns:a16="http://schemas.microsoft.com/office/drawing/2014/main" val="3114257391"/>
                  </a:ext>
                </a:extLst>
              </a:tr>
            </a:tbl>
          </a:graphicData>
        </a:graphic>
      </p:graphicFrame>
    </p:spTree>
    <p:extLst>
      <p:ext uri="{BB962C8B-B14F-4D97-AF65-F5344CB8AC3E}">
        <p14:creationId xmlns:p14="http://schemas.microsoft.com/office/powerpoint/2010/main" val="80195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349D109-9323-4F46-9422-4991034528EB}"/>
              </a:ext>
            </a:extLst>
          </p:cNvPr>
          <p:cNvSpPr>
            <a:spLocks noGrp="1"/>
          </p:cNvSpPr>
          <p:nvPr>
            <p:ph type="title"/>
          </p:nvPr>
        </p:nvSpPr>
        <p:spPr>
          <a:xfrm>
            <a:off x="1451580" y="804520"/>
            <a:ext cx="3530157" cy="1049235"/>
          </a:xfrm>
        </p:spPr>
        <p:txBody>
          <a:bodyPr>
            <a:normAutofit/>
          </a:bodyPr>
          <a:lstStyle/>
          <a:p>
            <a:r>
              <a:rPr lang="en-US" dirty="0"/>
              <a:t>Proposed expenses</a:t>
            </a:r>
          </a:p>
        </p:txBody>
      </p:sp>
      <p:sp>
        <p:nvSpPr>
          <p:cNvPr id="13" name="Rectangle 12">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169D1ECE-ECD3-408D-A749-EA809DAE0070}"/>
              </a:ext>
            </a:extLst>
          </p:cNvPr>
          <p:cNvSpPr>
            <a:spLocks noGrp="1"/>
          </p:cNvSpPr>
          <p:nvPr>
            <p:ph idx="1"/>
          </p:nvPr>
        </p:nvSpPr>
        <p:spPr>
          <a:xfrm>
            <a:off x="1451581" y="2015732"/>
            <a:ext cx="3526523" cy="3450613"/>
          </a:xfrm>
        </p:spPr>
        <p:txBody>
          <a:bodyPr>
            <a:normAutofit/>
          </a:bodyPr>
          <a:lstStyle/>
          <a:p>
            <a:pPr lvl="0">
              <a:lnSpc>
                <a:spcPct val="110000"/>
              </a:lnSpc>
            </a:pPr>
            <a:r>
              <a:rPr lang="en-US" sz="1700" dirty="0"/>
              <a:t>When you are entering your expenses on the budget worksheet.  Please pay attention to what has been spent in previous years.  </a:t>
            </a:r>
          </a:p>
          <a:p>
            <a:pPr lvl="0">
              <a:lnSpc>
                <a:spcPct val="110000"/>
              </a:lnSpc>
            </a:pPr>
            <a:r>
              <a:rPr lang="en-US" sz="1700" dirty="0"/>
              <a:t>If needed these figures can be provided</a:t>
            </a:r>
          </a:p>
          <a:p>
            <a:pPr>
              <a:lnSpc>
                <a:spcPct val="110000"/>
              </a:lnSpc>
            </a:pPr>
            <a:r>
              <a:rPr lang="en-US" sz="1700" dirty="0"/>
              <a:t>We have provided in the worksheet accounts that can be used by your District.  </a:t>
            </a:r>
          </a:p>
          <a:p>
            <a:pPr marL="0" indent="0">
              <a:lnSpc>
                <a:spcPct val="110000"/>
              </a:lnSpc>
              <a:buNone/>
            </a:pPr>
            <a:endParaRPr lang="en-US" sz="1700" dirty="0"/>
          </a:p>
        </p:txBody>
      </p:sp>
      <p:grpSp>
        <p:nvGrpSpPr>
          <p:cNvPr id="15" name="Group 14">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6" name="Rectangle 15">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9E6B608-13C0-538B-2BCE-DBCEE816C0AA}"/>
              </a:ext>
            </a:extLst>
          </p:cNvPr>
          <p:cNvGraphicFramePr>
            <a:graphicFrameLocks noGrp="1"/>
          </p:cNvGraphicFramePr>
          <p:nvPr>
            <p:extLst>
              <p:ext uri="{D42A27DB-BD31-4B8C-83A1-F6EECF244321}">
                <p14:modId xmlns:p14="http://schemas.microsoft.com/office/powerpoint/2010/main" val="96241394"/>
              </p:ext>
            </p:extLst>
          </p:nvPr>
        </p:nvGraphicFramePr>
        <p:xfrm>
          <a:off x="6093926" y="1997053"/>
          <a:ext cx="4821553" cy="2104760"/>
        </p:xfrm>
        <a:graphic>
          <a:graphicData uri="http://schemas.openxmlformats.org/drawingml/2006/table">
            <a:tbl>
              <a:tblPr firstRow="1" bandRow="1">
                <a:tableStyleId>{5C22544A-7EE6-4342-B048-85BDC9FD1C3A}</a:tableStyleId>
              </a:tblPr>
              <a:tblGrid>
                <a:gridCol w="1196507">
                  <a:extLst>
                    <a:ext uri="{9D8B030D-6E8A-4147-A177-3AD203B41FA5}">
                      <a16:colId xmlns:a16="http://schemas.microsoft.com/office/drawing/2014/main" val="2441678853"/>
                    </a:ext>
                  </a:extLst>
                </a:gridCol>
                <a:gridCol w="1581109">
                  <a:extLst>
                    <a:ext uri="{9D8B030D-6E8A-4147-A177-3AD203B41FA5}">
                      <a16:colId xmlns:a16="http://schemas.microsoft.com/office/drawing/2014/main" val="1797243462"/>
                    </a:ext>
                  </a:extLst>
                </a:gridCol>
                <a:gridCol w="2043937">
                  <a:extLst>
                    <a:ext uri="{9D8B030D-6E8A-4147-A177-3AD203B41FA5}">
                      <a16:colId xmlns:a16="http://schemas.microsoft.com/office/drawing/2014/main" val="4109433695"/>
                    </a:ext>
                  </a:extLst>
                </a:gridCol>
              </a:tblGrid>
              <a:tr h="263095">
                <a:tc>
                  <a:txBody>
                    <a:bodyPr/>
                    <a:lstStyle/>
                    <a:p>
                      <a:pPr algn="ctr" fontAlgn="b"/>
                      <a:r>
                        <a:rPr lang="en-US" sz="1400" u="none" strike="noStrike">
                          <a:effectLst/>
                        </a:rPr>
                        <a:t>Number</a:t>
                      </a:r>
                      <a:endParaRPr lang="en-US" sz="1400" b="1" i="0" u="none" strike="noStrike">
                        <a:solidFill>
                          <a:srgbClr val="000000"/>
                        </a:solidFill>
                        <a:effectLst/>
                        <a:latin typeface="Univers Condensed" panose="020B0506020202050204" pitchFamily="34" charset="0"/>
                      </a:endParaRPr>
                    </a:p>
                  </a:txBody>
                  <a:tcPr marL="6519" marR="6519" marT="6519" marB="0" anchor="b"/>
                </a:tc>
                <a:tc>
                  <a:txBody>
                    <a:bodyPr/>
                    <a:lstStyle/>
                    <a:p>
                      <a:pPr algn="ctr" fontAlgn="b"/>
                      <a:r>
                        <a:rPr lang="en-US" sz="1400" u="none" strike="noStrike">
                          <a:effectLst/>
                        </a:rPr>
                        <a:t>Name</a:t>
                      </a:r>
                      <a:endParaRPr lang="en-US" sz="1400" b="1" i="0" u="none" strike="noStrike">
                        <a:solidFill>
                          <a:srgbClr val="000000"/>
                        </a:solidFill>
                        <a:effectLst/>
                        <a:latin typeface="Univers Condensed" panose="020B0506020202050204" pitchFamily="34" charset="0"/>
                      </a:endParaRPr>
                    </a:p>
                  </a:txBody>
                  <a:tcPr marL="6519" marR="6519" marT="6519" marB="0" anchor="b"/>
                </a:tc>
                <a:tc>
                  <a:txBody>
                    <a:bodyPr/>
                    <a:lstStyle/>
                    <a:p>
                      <a:pPr algn="ctr" fontAlgn="b"/>
                      <a:r>
                        <a:rPr lang="en-US" sz="1400" u="none" strike="noStrike">
                          <a:effectLst/>
                        </a:rPr>
                        <a:t> Expense Amount </a:t>
                      </a:r>
                      <a:endParaRPr lang="en-US" sz="1400" b="1" i="0" u="none" strike="noStrike">
                        <a:solidFill>
                          <a:srgbClr val="000000"/>
                        </a:solidFill>
                        <a:effectLst/>
                        <a:latin typeface="Univers Condensed" panose="020B0506020202050204" pitchFamily="34" charset="0"/>
                      </a:endParaRPr>
                    </a:p>
                  </a:txBody>
                  <a:tcPr marL="6519" marR="6519" marT="6519" marB="0" anchor="b"/>
                </a:tc>
                <a:extLst>
                  <a:ext uri="{0D108BD9-81ED-4DB2-BD59-A6C34878D82A}">
                    <a16:rowId xmlns:a16="http://schemas.microsoft.com/office/drawing/2014/main" val="803717417"/>
                  </a:ext>
                </a:extLst>
              </a:tr>
              <a:tr h="263095">
                <a:tc>
                  <a:txBody>
                    <a:bodyPr/>
                    <a:lstStyle/>
                    <a:p>
                      <a:pPr algn="ctr" fontAlgn="b"/>
                      <a:r>
                        <a:rPr lang="en-US" sz="1400" u="none" strike="noStrike">
                          <a:effectLst/>
                        </a:rPr>
                        <a:t>5100DST011</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ctr" fontAlgn="b"/>
                      <a:r>
                        <a:rPr lang="en-US" sz="1400" u="none" strike="noStrike">
                          <a:effectLst/>
                        </a:rPr>
                        <a:t> Commander</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l" fontAlgn="b"/>
                      <a:r>
                        <a:rPr lang="en-US" sz="1400" u="none" strike="noStrike">
                          <a:effectLst/>
                        </a:rPr>
                        <a:t> $404.75</a:t>
                      </a:r>
                      <a:endParaRPr lang="en-US" sz="1400" b="0" i="0" u="none" strike="noStrike">
                        <a:solidFill>
                          <a:srgbClr val="000000"/>
                        </a:solidFill>
                        <a:effectLst/>
                        <a:latin typeface="Univers Condensed" panose="020B0506020202050204" pitchFamily="34" charset="0"/>
                      </a:endParaRPr>
                    </a:p>
                  </a:txBody>
                  <a:tcPr marL="6519" marR="6519" marT="6519" marB="0" anchor="b"/>
                </a:tc>
                <a:extLst>
                  <a:ext uri="{0D108BD9-81ED-4DB2-BD59-A6C34878D82A}">
                    <a16:rowId xmlns:a16="http://schemas.microsoft.com/office/drawing/2014/main" val="400534505"/>
                  </a:ext>
                </a:extLst>
              </a:tr>
              <a:tr h="263095">
                <a:tc>
                  <a:txBody>
                    <a:bodyPr/>
                    <a:lstStyle/>
                    <a:p>
                      <a:pPr algn="ctr" fontAlgn="b"/>
                      <a:r>
                        <a:rPr lang="en-US" sz="1400" u="none" strike="noStrike">
                          <a:effectLst/>
                        </a:rPr>
                        <a:t>5101DST011</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ctr" fontAlgn="b"/>
                      <a:r>
                        <a:rPr lang="en-US" sz="1400" u="none" strike="noStrike">
                          <a:effectLst/>
                        </a:rPr>
                        <a:t> Vice Commander</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l" fontAlgn="b"/>
                      <a:r>
                        <a:rPr lang="en-US" sz="1400" u="none" strike="noStrike">
                          <a:effectLst/>
                        </a:rPr>
                        <a:t> $100.00 </a:t>
                      </a:r>
                      <a:endParaRPr lang="en-US" sz="1400" b="0" i="0" u="none" strike="noStrike">
                        <a:solidFill>
                          <a:srgbClr val="000000"/>
                        </a:solidFill>
                        <a:effectLst/>
                        <a:latin typeface="Univers Condensed" panose="020B0506020202050204" pitchFamily="34" charset="0"/>
                      </a:endParaRPr>
                    </a:p>
                  </a:txBody>
                  <a:tcPr marL="6519" marR="6519" marT="6519" marB="0" anchor="b"/>
                </a:tc>
                <a:extLst>
                  <a:ext uri="{0D108BD9-81ED-4DB2-BD59-A6C34878D82A}">
                    <a16:rowId xmlns:a16="http://schemas.microsoft.com/office/drawing/2014/main" val="548739137"/>
                  </a:ext>
                </a:extLst>
              </a:tr>
              <a:tr h="263095">
                <a:tc>
                  <a:txBody>
                    <a:bodyPr/>
                    <a:lstStyle/>
                    <a:p>
                      <a:pPr algn="ctr" fontAlgn="b"/>
                      <a:r>
                        <a:rPr lang="en-US" sz="1400" u="none" strike="noStrike">
                          <a:effectLst/>
                        </a:rPr>
                        <a:t>5102DST011</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ctr" fontAlgn="b"/>
                      <a:r>
                        <a:rPr lang="en-US" sz="1400" u="none" strike="noStrike">
                          <a:effectLst/>
                        </a:rPr>
                        <a:t> Adjutant</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l" fontAlgn="b"/>
                      <a:r>
                        <a:rPr lang="en-US" sz="1400" u="none" strike="noStrike">
                          <a:effectLst/>
                        </a:rPr>
                        <a:t> $400.00</a:t>
                      </a:r>
                      <a:endParaRPr lang="en-US" sz="1400" b="0" i="0" u="none" strike="noStrike">
                        <a:solidFill>
                          <a:srgbClr val="000000"/>
                        </a:solidFill>
                        <a:effectLst/>
                        <a:latin typeface="Univers Condensed" panose="020B0506020202050204" pitchFamily="34" charset="0"/>
                      </a:endParaRPr>
                    </a:p>
                  </a:txBody>
                  <a:tcPr marL="6519" marR="6519" marT="6519" marB="0" anchor="b"/>
                </a:tc>
                <a:extLst>
                  <a:ext uri="{0D108BD9-81ED-4DB2-BD59-A6C34878D82A}">
                    <a16:rowId xmlns:a16="http://schemas.microsoft.com/office/drawing/2014/main" val="3733766293"/>
                  </a:ext>
                </a:extLst>
              </a:tr>
              <a:tr h="263095">
                <a:tc>
                  <a:txBody>
                    <a:bodyPr/>
                    <a:lstStyle/>
                    <a:p>
                      <a:pPr algn="ctr" fontAlgn="b"/>
                      <a:r>
                        <a:rPr lang="en-US" sz="1400" u="none" strike="noStrike">
                          <a:effectLst/>
                        </a:rPr>
                        <a:t>5103DST011</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ctr" fontAlgn="b"/>
                      <a:r>
                        <a:rPr lang="en-US" sz="1400" u="none" strike="noStrike">
                          <a:effectLst/>
                        </a:rPr>
                        <a:t> DEC</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l" fontAlgn="b"/>
                      <a:r>
                        <a:rPr lang="en-US" sz="1400" u="none" strike="noStrike">
                          <a:effectLst/>
                        </a:rPr>
                        <a:t> $400.00                        </a:t>
                      </a:r>
                      <a:endParaRPr lang="en-US" sz="1400" b="0" i="0" u="none" strike="noStrike">
                        <a:solidFill>
                          <a:srgbClr val="000000"/>
                        </a:solidFill>
                        <a:effectLst/>
                        <a:latin typeface="Univers Condensed" panose="020B0506020202050204" pitchFamily="34" charset="0"/>
                      </a:endParaRPr>
                    </a:p>
                  </a:txBody>
                  <a:tcPr marL="6519" marR="6519" marT="6519" marB="0" anchor="b"/>
                </a:tc>
                <a:extLst>
                  <a:ext uri="{0D108BD9-81ED-4DB2-BD59-A6C34878D82A}">
                    <a16:rowId xmlns:a16="http://schemas.microsoft.com/office/drawing/2014/main" val="1768899034"/>
                  </a:ext>
                </a:extLst>
              </a:tr>
              <a:tr h="263095">
                <a:tc>
                  <a:txBody>
                    <a:bodyPr/>
                    <a:lstStyle/>
                    <a:p>
                      <a:pPr algn="ctr" fontAlgn="b"/>
                      <a:r>
                        <a:rPr lang="en-US" sz="1400" u="none" strike="noStrike">
                          <a:effectLst/>
                        </a:rPr>
                        <a:t>5104DST011</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ctr" fontAlgn="b"/>
                      <a:r>
                        <a:rPr lang="en-US" sz="1400" u="none" strike="noStrike">
                          <a:effectLst/>
                        </a:rPr>
                        <a:t> Chaplain</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l" fontAlgn="b"/>
                      <a:r>
                        <a:rPr lang="en-US" sz="1400" u="none" strike="noStrike">
                          <a:effectLst/>
                        </a:rPr>
                        <a:t> $100.00 </a:t>
                      </a:r>
                      <a:endParaRPr lang="en-US" sz="1400" b="0" i="0" u="none" strike="noStrike">
                        <a:solidFill>
                          <a:srgbClr val="000000"/>
                        </a:solidFill>
                        <a:effectLst/>
                        <a:latin typeface="Univers Condensed" panose="020B0506020202050204" pitchFamily="34" charset="0"/>
                      </a:endParaRPr>
                    </a:p>
                  </a:txBody>
                  <a:tcPr marL="6519" marR="6519" marT="6519" marB="0" anchor="b"/>
                </a:tc>
                <a:extLst>
                  <a:ext uri="{0D108BD9-81ED-4DB2-BD59-A6C34878D82A}">
                    <a16:rowId xmlns:a16="http://schemas.microsoft.com/office/drawing/2014/main" val="218169353"/>
                  </a:ext>
                </a:extLst>
              </a:tr>
              <a:tr h="263095">
                <a:tc>
                  <a:txBody>
                    <a:bodyPr/>
                    <a:lstStyle/>
                    <a:p>
                      <a:pPr algn="ctr" fontAlgn="b"/>
                      <a:r>
                        <a:rPr lang="en-US" sz="1400" u="none" strike="noStrike">
                          <a:effectLst/>
                        </a:rPr>
                        <a:t>5105DST011</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ctr" fontAlgn="b"/>
                      <a:r>
                        <a:rPr lang="en-US" sz="1400" u="none" strike="noStrike">
                          <a:effectLst/>
                        </a:rPr>
                        <a:t> Sgt At Arms</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l" fontAlgn="b"/>
                      <a:r>
                        <a:rPr lang="en-US" sz="1400" u="none" strike="noStrike">
                          <a:effectLst/>
                        </a:rPr>
                        <a:t> $50.00 </a:t>
                      </a:r>
                      <a:endParaRPr lang="en-US" sz="1400" b="0" i="0" u="none" strike="noStrike">
                        <a:solidFill>
                          <a:srgbClr val="000000"/>
                        </a:solidFill>
                        <a:effectLst/>
                        <a:latin typeface="Univers Condensed" panose="020B0506020202050204" pitchFamily="34" charset="0"/>
                      </a:endParaRPr>
                    </a:p>
                  </a:txBody>
                  <a:tcPr marL="6519" marR="6519" marT="6519" marB="0" anchor="b"/>
                </a:tc>
                <a:extLst>
                  <a:ext uri="{0D108BD9-81ED-4DB2-BD59-A6C34878D82A}">
                    <a16:rowId xmlns:a16="http://schemas.microsoft.com/office/drawing/2014/main" val="288936573"/>
                  </a:ext>
                </a:extLst>
              </a:tr>
              <a:tr h="263095">
                <a:tc>
                  <a:txBody>
                    <a:bodyPr/>
                    <a:lstStyle/>
                    <a:p>
                      <a:pPr algn="ctr" fontAlgn="b"/>
                      <a:r>
                        <a:rPr lang="en-US" sz="1400" u="none" strike="noStrike">
                          <a:effectLst/>
                        </a:rPr>
                        <a:t>5106DST011</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ctr" fontAlgn="b"/>
                      <a:r>
                        <a:rPr lang="en-US" sz="1400" u="none" strike="noStrike">
                          <a:effectLst/>
                        </a:rPr>
                        <a:t> Judge Advocate</a:t>
                      </a:r>
                      <a:endParaRPr lang="en-US" sz="1400" b="0" i="0" u="none" strike="noStrike">
                        <a:solidFill>
                          <a:srgbClr val="000000"/>
                        </a:solidFill>
                        <a:effectLst/>
                        <a:latin typeface="Univers Condensed" panose="020B0506020202050204" pitchFamily="34" charset="0"/>
                      </a:endParaRPr>
                    </a:p>
                  </a:txBody>
                  <a:tcPr marL="6519" marR="6519" marT="6519" marB="0" anchor="b"/>
                </a:tc>
                <a:tc>
                  <a:txBody>
                    <a:bodyPr/>
                    <a:lstStyle/>
                    <a:p>
                      <a:pPr algn="l" fontAlgn="b"/>
                      <a:r>
                        <a:rPr lang="en-US" sz="1400" u="none" strike="noStrike">
                          <a:effectLst/>
                        </a:rPr>
                        <a:t> $50.00 </a:t>
                      </a:r>
                      <a:endParaRPr lang="en-US" sz="1400" b="0" i="0" u="none" strike="noStrike">
                        <a:solidFill>
                          <a:srgbClr val="000000"/>
                        </a:solidFill>
                        <a:effectLst/>
                        <a:latin typeface="Univers Condensed" panose="020B0506020202050204" pitchFamily="34" charset="0"/>
                      </a:endParaRPr>
                    </a:p>
                  </a:txBody>
                  <a:tcPr marL="6519" marR="6519" marT="6519" marB="0" anchor="b"/>
                </a:tc>
                <a:extLst>
                  <a:ext uri="{0D108BD9-81ED-4DB2-BD59-A6C34878D82A}">
                    <a16:rowId xmlns:a16="http://schemas.microsoft.com/office/drawing/2014/main" val="1889450597"/>
                  </a:ext>
                </a:extLst>
              </a:tr>
            </a:tbl>
          </a:graphicData>
        </a:graphic>
      </p:graphicFrame>
    </p:spTree>
    <p:extLst>
      <p:ext uri="{BB962C8B-B14F-4D97-AF65-F5344CB8AC3E}">
        <p14:creationId xmlns:p14="http://schemas.microsoft.com/office/powerpoint/2010/main" val="102758294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1619</Words>
  <Application>Microsoft Office PowerPoint</Application>
  <PresentationFormat>Widescreen</PresentationFormat>
  <Paragraphs>310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Georgia Pro Cond</vt:lpstr>
      <vt:lpstr>Gill Sans MT</vt:lpstr>
      <vt:lpstr>Univers Condensed</vt:lpstr>
      <vt:lpstr>Gallery</vt:lpstr>
      <vt:lpstr>Understanding District Finance</vt:lpstr>
      <vt:lpstr>Proposed annual budgets</vt:lpstr>
      <vt:lpstr>Proposed district budget worksheet</vt:lpstr>
      <vt:lpstr>Reserve balances – 2070 dst0xx</vt:lpstr>
      <vt:lpstr>District dues – 4200dst0xx</vt:lpstr>
      <vt:lpstr>PowerPoint Presentation</vt:lpstr>
      <vt:lpstr>Miscellaneous income 4604dst0xx</vt:lpstr>
      <vt:lpstr>Total proposed income</vt:lpstr>
      <vt:lpstr>Proposed expenses</vt:lpstr>
      <vt:lpstr>PowerPoint Presentation</vt:lpstr>
      <vt:lpstr>Processing expense vouchers</vt:lpstr>
      <vt:lpstr>Expense report instructions</vt:lpstr>
      <vt:lpstr>Submitting expense voucher</vt:lpstr>
      <vt:lpstr>Payment procedures at department headquarters</vt:lpstr>
      <vt:lpstr>Understanding monthly budget reports</vt:lpstr>
      <vt:lpstr>DISTRICT RESERVE BALANCE</vt:lpstr>
      <vt:lpstr>REVENUE SECTION</vt:lpstr>
      <vt:lpstr>EXPENSES</vt:lpstr>
      <vt:lpstr>Net Income/(loss before tax, net income, and total comprehensive income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District Finance</dc:title>
  <dc:creator>Christy Jones</dc:creator>
  <cp:lastModifiedBy>Christy Jones</cp:lastModifiedBy>
  <cp:revision>11</cp:revision>
  <dcterms:created xsi:type="dcterms:W3CDTF">2019-09-24T17:39:32Z</dcterms:created>
  <dcterms:modified xsi:type="dcterms:W3CDTF">2022-09-20T15:15:24Z</dcterms:modified>
</cp:coreProperties>
</file>